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  <p:sldMasterId id="2147483844" r:id="rId2"/>
  </p:sldMasterIdLst>
  <p:notesMasterIdLst>
    <p:notesMasterId r:id="rId51"/>
  </p:notesMasterIdLst>
  <p:sldIdLst>
    <p:sldId id="307" r:id="rId3"/>
    <p:sldId id="259" r:id="rId4"/>
    <p:sldId id="296" r:id="rId5"/>
    <p:sldId id="297" r:id="rId6"/>
    <p:sldId id="298" r:id="rId7"/>
    <p:sldId id="289" r:id="rId8"/>
    <p:sldId id="306" r:id="rId9"/>
    <p:sldId id="299" r:id="rId10"/>
    <p:sldId id="300" r:id="rId11"/>
    <p:sldId id="303" r:id="rId12"/>
    <p:sldId id="261" r:id="rId13"/>
    <p:sldId id="302" r:id="rId14"/>
    <p:sldId id="292" r:id="rId15"/>
    <p:sldId id="309" r:id="rId16"/>
    <p:sldId id="293" r:id="rId17"/>
    <p:sldId id="304" r:id="rId18"/>
    <p:sldId id="305" r:id="rId19"/>
    <p:sldId id="294" r:id="rId20"/>
    <p:sldId id="290" r:id="rId21"/>
    <p:sldId id="291" r:id="rId22"/>
    <p:sldId id="258" r:id="rId23"/>
    <p:sldId id="308" r:id="rId24"/>
    <p:sldId id="311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744" autoAdjust="0"/>
  </p:normalViewPr>
  <p:slideViewPr>
    <p:cSldViewPr snapToGrid="0">
      <p:cViewPr varScale="1">
        <p:scale>
          <a:sx n="73" d="100"/>
          <a:sy n="73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47A655-1459-46B1-8637-07F9B2763217}" type="doc">
      <dgm:prSet loTypeId="urn:microsoft.com/office/officeart/2005/8/layout/h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pPr latinLnBrk="1"/>
          <a:endParaRPr lang="ko-KR" altLang="en-US"/>
        </a:p>
      </dgm:t>
    </dgm:pt>
    <dgm:pt modelId="{17B9A9DD-CEDA-4DCE-BFAD-A398F62F17AE}">
      <dgm:prSet phldrT="[텍스트]" custT="1"/>
      <dgm:spPr/>
      <dgm:t>
        <a:bodyPr/>
        <a:lstStyle/>
        <a:p>
          <a:pPr algn="ctr" latinLnBrk="1"/>
          <a:r>
            <a:rPr lang="en-US" altLang="ko-KR" sz="1800" dirty="0" smtClean="0"/>
            <a:t>Taking Care of Me</a:t>
          </a:r>
          <a:endParaRPr lang="ko-KR" altLang="en-US" sz="1800" dirty="0"/>
        </a:p>
      </dgm:t>
    </dgm:pt>
    <dgm:pt modelId="{39C09BB3-5B36-48DA-9998-2AC4D0AD3EEC}" type="parTrans" cxnId="{3981A1BB-5808-4FBE-86A5-B5E11C0DAD48}">
      <dgm:prSet/>
      <dgm:spPr/>
      <dgm:t>
        <a:bodyPr/>
        <a:lstStyle/>
        <a:p>
          <a:pPr latinLnBrk="1"/>
          <a:endParaRPr lang="ko-KR" altLang="en-US" sz="1800"/>
        </a:p>
      </dgm:t>
    </dgm:pt>
    <dgm:pt modelId="{D9E29C35-FC2E-4B80-890C-8005A93EFEB2}" type="sibTrans" cxnId="{3981A1BB-5808-4FBE-86A5-B5E11C0DAD48}">
      <dgm:prSet/>
      <dgm:spPr/>
      <dgm:t>
        <a:bodyPr/>
        <a:lstStyle/>
        <a:p>
          <a:pPr latinLnBrk="1"/>
          <a:endParaRPr lang="ko-KR" altLang="en-US" sz="1800"/>
        </a:p>
      </dgm:t>
    </dgm:pt>
    <dgm:pt modelId="{647933A1-2BDF-4D6E-BF67-08003A49C089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웰빙</a:t>
          </a:r>
          <a:endParaRPr lang="ko-KR" altLang="en-US" sz="1800" dirty="0"/>
        </a:p>
      </dgm:t>
    </dgm:pt>
    <dgm:pt modelId="{B550E331-E0AC-43A3-BC4B-325327FC7487}" type="parTrans" cxnId="{4B61955C-010B-45AF-AE68-2BB1FFD57BCB}">
      <dgm:prSet/>
      <dgm:spPr/>
      <dgm:t>
        <a:bodyPr/>
        <a:lstStyle/>
        <a:p>
          <a:pPr latinLnBrk="1"/>
          <a:endParaRPr lang="ko-KR" altLang="en-US" sz="1800"/>
        </a:p>
      </dgm:t>
    </dgm:pt>
    <dgm:pt modelId="{B1153202-E4C1-4439-8C89-4F65FE9F0C20}" type="sibTrans" cxnId="{4B61955C-010B-45AF-AE68-2BB1FFD57BCB}">
      <dgm:prSet/>
      <dgm:spPr/>
      <dgm:t>
        <a:bodyPr/>
        <a:lstStyle/>
        <a:p>
          <a:pPr latinLnBrk="1"/>
          <a:endParaRPr lang="ko-KR" altLang="en-US" sz="1800"/>
        </a:p>
      </dgm:t>
    </dgm:pt>
    <dgm:pt modelId="{AC3D470D-0C36-4E11-8CB5-03821402D264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아름다움과 젊음</a:t>
          </a:r>
          <a:endParaRPr lang="ko-KR" altLang="en-US" sz="1800" dirty="0"/>
        </a:p>
      </dgm:t>
    </dgm:pt>
    <dgm:pt modelId="{C4E433C7-1051-4DF8-A88B-11BDAC805E0D}" type="parTrans" cxnId="{3CCCBCDE-8A18-4A9D-BE99-443944F1F0E1}">
      <dgm:prSet/>
      <dgm:spPr/>
      <dgm:t>
        <a:bodyPr/>
        <a:lstStyle/>
        <a:p>
          <a:pPr latinLnBrk="1"/>
          <a:endParaRPr lang="ko-KR" altLang="en-US" sz="1800"/>
        </a:p>
      </dgm:t>
    </dgm:pt>
    <dgm:pt modelId="{C480CB84-38D7-4317-9ECC-1B361C4D9E67}" type="sibTrans" cxnId="{3CCCBCDE-8A18-4A9D-BE99-443944F1F0E1}">
      <dgm:prSet/>
      <dgm:spPr/>
      <dgm:t>
        <a:bodyPr/>
        <a:lstStyle/>
        <a:p>
          <a:pPr latinLnBrk="1"/>
          <a:endParaRPr lang="ko-KR" altLang="en-US" sz="1800"/>
        </a:p>
      </dgm:t>
    </dgm:pt>
    <dgm:pt modelId="{D5486B2C-A08D-49C7-9BBF-3C7B6D227AEB}">
      <dgm:prSet phldrT="[텍스트]" custT="1"/>
      <dgm:spPr/>
      <dgm:t>
        <a:bodyPr/>
        <a:lstStyle/>
        <a:p>
          <a:pPr algn="ctr" latinLnBrk="1"/>
          <a:r>
            <a:rPr lang="en-US" altLang="ko-KR" sz="1800" dirty="0" smtClean="0"/>
            <a:t>Connecting</a:t>
          </a:r>
          <a:endParaRPr lang="ko-KR" altLang="en-US" sz="1800" dirty="0"/>
        </a:p>
      </dgm:t>
    </dgm:pt>
    <dgm:pt modelId="{4927D89E-D4E5-4D2C-8D35-FBB7F5B6FD53}" type="parTrans" cxnId="{1B9B2896-2698-43ED-AEAC-31A12F62E1D4}">
      <dgm:prSet/>
      <dgm:spPr/>
      <dgm:t>
        <a:bodyPr/>
        <a:lstStyle/>
        <a:p>
          <a:pPr latinLnBrk="1"/>
          <a:endParaRPr lang="ko-KR" altLang="en-US" sz="1800"/>
        </a:p>
      </dgm:t>
    </dgm:pt>
    <dgm:pt modelId="{72FF50F5-42C7-4315-B8DA-338876305C3E}" type="sibTrans" cxnId="{1B9B2896-2698-43ED-AEAC-31A12F62E1D4}">
      <dgm:prSet/>
      <dgm:spPr/>
      <dgm:t>
        <a:bodyPr/>
        <a:lstStyle/>
        <a:p>
          <a:pPr latinLnBrk="1"/>
          <a:endParaRPr lang="ko-KR" altLang="en-US" sz="1800"/>
        </a:p>
      </dgm:t>
    </dgm:pt>
    <dgm:pt modelId="{D021510D-81A3-47DA-91D4-847882E03369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매력</a:t>
          </a:r>
          <a:r>
            <a:rPr lang="en-US" altLang="ko-KR" sz="1800" dirty="0" smtClean="0"/>
            <a:t>, </a:t>
          </a:r>
          <a:r>
            <a:rPr lang="ko-KR" altLang="en-US" sz="1800" dirty="0" smtClean="0"/>
            <a:t>낭만</a:t>
          </a:r>
          <a:r>
            <a:rPr lang="en-US" altLang="ko-KR" sz="1800" dirty="0" smtClean="0"/>
            <a:t>, </a:t>
          </a:r>
          <a:r>
            <a:rPr lang="ko-KR" altLang="en-US" sz="1800" dirty="0" smtClean="0"/>
            <a:t>열정</a:t>
          </a:r>
          <a:endParaRPr lang="ko-KR" altLang="en-US" sz="1800" dirty="0"/>
        </a:p>
      </dgm:t>
    </dgm:pt>
    <dgm:pt modelId="{ECDE9645-8246-40E8-91FB-3A5D1A572452}" type="parTrans" cxnId="{D1B6BCA8-6C9F-4FCB-BA44-B6C7EC809600}">
      <dgm:prSet/>
      <dgm:spPr/>
      <dgm:t>
        <a:bodyPr/>
        <a:lstStyle/>
        <a:p>
          <a:pPr latinLnBrk="1"/>
          <a:endParaRPr lang="ko-KR" altLang="en-US" sz="1800"/>
        </a:p>
      </dgm:t>
    </dgm:pt>
    <dgm:pt modelId="{443D8121-4169-41E4-9AF0-BA66C12A5FCB}" type="sibTrans" cxnId="{D1B6BCA8-6C9F-4FCB-BA44-B6C7EC809600}">
      <dgm:prSet/>
      <dgm:spPr/>
      <dgm:t>
        <a:bodyPr/>
        <a:lstStyle/>
        <a:p>
          <a:pPr latinLnBrk="1"/>
          <a:endParaRPr lang="ko-KR" altLang="en-US" sz="1800"/>
        </a:p>
      </dgm:t>
    </dgm:pt>
    <dgm:pt modelId="{5125F817-8806-46F3-96F3-E2C9F5AF71A7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멤버십</a:t>
          </a:r>
          <a:endParaRPr lang="ko-KR" altLang="en-US" sz="1800" dirty="0"/>
        </a:p>
      </dgm:t>
    </dgm:pt>
    <dgm:pt modelId="{594FBB82-E703-4834-9389-23BA4CB0DD81}" type="parTrans" cxnId="{D1C99CA3-36EA-4FBC-9760-537F6C4A7076}">
      <dgm:prSet/>
      <dgm:spPr/>
      <dgm:t>
        <a:bodyPr/>
        <a:lstStyle/>
        <a:p>
          <a:pPr latinLnBrk="1"/>
          <a:endParaRPr lang="ko-KR" altLang="en-US" sz="1800"/>
        </a:p>
      </dgm:t>
    </dgm:pt>
    <dgm:pt modelId="{431600C2-99A4-4850-B599-DBB102C8B57D}" type="sibTrans" cxnId="{D1C99CA3-36EA-4FBC-9760-537F6C4A7076}">
      <dgm:prSet/>
      <dgm:spPr/>
      <dgm:t>
        <a:bodyPr/>
        <a:lstStyle/>
        <a:p>
          <a:pPr latinLnBrk="1"/>
          <a:endParaRPr lang="ko-KR" altLang="en-US" sz="1800"/>
        </a:p>
      </dgm:t>
    </dgm:pt>
    <dgm:pt modelId="{BF08DB6E-C947-40FD-9AB8-784FEFCF3F57}">
      <dgm:prSet phldrT="[텍스트]" custT="1"/>
      <dgm:spPr/>
      <dgm:t>
        <a:bodyPr/>
        <a:lstStyle/>
        <a:p>
          <a:pPr algn="ctr" latinLnBrk="1"/>
          <a:r>
            <a:rPr lang="en-US" altLang="ko-KR" sz="1800" dirty="0" smtClean="0"/>
            <a:t>Individual Style</a:t>
          </a:r>
          <a:endParaRPr lang="ko-KR" altLang="en-US" sz="1800" dirty="0"/>
        </a:p>
      </dgm:t>
    </dgm:pt>
    <dgm:pt modelId="{0EEB445F-FE0D-47AD-A9D7-A95C7A668AB4}" type="parTrans" cxnId="{C593C8C8-45F0-4C84-873E-2345C3617524}">
      <dgm:prSet/>
      <dgm:spPr/>
      <dgm:t>
        <a:bodyPr/>
        <a:lstStyle/>
        <a:p>
          <a:pPr latinLnBrk="1"/>
          <a:endParaRPr lang="ko-KR" altLang="en-US" sz="1800"/>
        </a:p>
      </dgm:t>
    </dgm:pt>
    <dgm:pt modelId="{4ECC66E5-564E-4AFF-BA4C-F4203033D0B8}" type="sibTrans" cxnId="{C593C8C8-45F0-4C84-873E-2345C3617524}">
      <dgm:prSet/>
      <dgm:spPr/>
      <dgm:t>
        <a:bodyPr/>
        <a:lstStyle/>
        <a:p>
          <a:pPr latinLnBrk="1"/>
          <a:endParaRPr lang="ko-KR" altLang="en-US" sz="1800"/>
        </a:p>
      </dgm:t>
    </dgm:pt>
    <dgm:pt modelId="{67B33175-D39D-4CFE-BEAB-1B6FD66BEF01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지위와 성취감</a:t>
          </a:r>
          <a:endParaRPr lang="ko-KR" altLang="en-US" sz="1800" dirty="0"/>
        </a:p>
      </dgm:t>
    </dgm:pt>
    <dgm:pt modelId="{99A794C3-B7A8-458A-B9DF-8BF7651EB29A}" type="parTrans" cxnId="{DCD71136-D2BB-4880-8AB7-49ACE523344A}">
      <dgm:prSet/>
      <dgm:spPr/>
      <dgm:t>
        <a:bodyPr/>
        <a:lstStyle/>
        <a:p>
          <a:pPr latinLnBrk="1"/>
          <a:endParaRPr lang="ko-KR" altLang="en-US" sz="1800"/>
        </a:p>
      </dgm:t>
    </dgm:pt>
    <dgm:pt modelId="{28FE9B43-1291-49D7-825E-DC35B08FE955}" type="sibTrans" cxnId="{DCD71136-D2BB-4880-8AB7-49ACE523344A}">
      <dgm:prSet/>
      <dgm:spPr/>
      <dgm:t>
        <a:bodyPr/>
        <a:lstStyle/>
        <a:p>
          <a:pPr latinLnBrk="1"/>
          <a:endParaRPr lang="ko-KR" altLang="en-US" sz="1800"/>
        </a:p>
      </dgm:t>
    </dgm:pt>
    <dgm:pt modelId="{3ED400C6-EF2D-4CF4-8758-30DC97418F4E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안전과 위안</a:t>
          </a:r>
          <a:endParaRPr lang="ko-KR" altLang="en-US" sz="1800" dirty="0"/>
        </a:p>
      </dgm:t>
    </dgm:pt>
    <dgm:pt modelId="{93602188-7C52-481E-891D-472A55F75B6C}" type="parTrans" cxnId="{37C2F803-93C5-4E99-8559-4B82D7A9784F}">
      <dgm:prSet/>
      <dgm:spPr/>
      <dgm:t>
        <a:bodyPr/>
        <a:lstStyle/>
        <a:p>
          <a:pPr latinLnBrk="1"/>
          <a:endParaRPr lang="ko-KR" altLang="en-US" sz="1800"/>
        </a:p>
      </dgm:t>
    </dgm:pt>
    <dgm:pt modelId="{634AF4F3-FA77-4F3E-BB5A-9DC986611549}" type="sibTrans" cxnId="{37C2F803-93C5-4E99-8559-4B82D7A9784F}">
      <dgm:prSet/>
      <dgm:spPr/>
      <dgm:t>
        <a:bodyPr/>
        <a:lstStyle/>
        <a:p>
          <a:pPr latinLnBrk="1"/>
          <a:endParaRPr lang="ko-KR" altLang="en-US" sz="1800"/>
        </a:p>
      </dgm:t>
    </dgm:pt>
    <dgm:pt modelId="{A396BBF7-2C29-4952-B332-114FF044BC33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레저 생활 영위</a:t>
          </a:r>
          <a:endParaRPr lang="ko-KR" altLang="en-US" sz="1800" dirty="0"/>
        </a:p>
      </dgm:t>
    </dgm:pt>
    <dgm:pt modelId="{4947D119-AB62-42CA-A2DA-DEF8951B84D0}" type="parTrans" cxnId="{23CFD8D2-CCEF-4B34-B9FE-A5777DEBB7D2}">
      <dgm:prSet/>
      <dgm:spPr/>
      <dgm:t>
        <a:bodyPr/>
        <a:lstStyle/>
        <a:p>
          <a:pPr latinLnBrk="1"/>
          <a:endParaRPr lang="ko-KR" altLang="en-US" sz="1800"/>
        </a:p>
      </dgm:t>
    </dgm:pt>
    <dgm:pt modelId="{83C54455-3B1A-45F3-B2E8-888712EBC83B}" type="sibTrans" cxnId="{23CFD8D2-CCEF-4B34-B9FE-A5777DEBB7D2}">
      <dgm:prSet/>
      <dgm:spPr/>
      <dgm:t>
        <a:bodyPr/>
        <a:lstStyle/>
        <a:p>
          <a:pPr latinLnBrk="1"/>
          <a:endParaRPr lang="ko-KR" altLang="en-US" sz="1800"/>
        </a:p>
      </dgm:t>
    </dgm:pt>
    <dgm:pt modelId="{E461D2A2-33AD-4BE9-BED6-158990F27597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친근감</a:t>
          </a:r>
          <a:endParaRPr lang="ko-KR" altLang="en-US" sz="1800" dirty="0"/>
        </a:p>
      </dgm:t>
    </dgm:pt>
    <dgm:pt modelId="{6341BCB9-0271-4912-B651-9A86D6BEAE04}" type="parTrans" cxnId="{3836EC06-A2C8-4E7C-914A-5B01E26AB4C7}">
      <dgm:prSet/>
      <dgm:spPr/>
      <dgm:t>
        <a:bodyPr/>
        <a:lstStyle/>
        <a:p>
          <a:pPr latinLnBrk="1"/>
          <a:endParaRPr lang="ko-KR" altLang="en-US" sz="1800"/>
        </a:p>
      </dgm:t>
    </dgm:pt>
    <dgm:pt modelId="{09A34554-5C5D-4384-8D31-B0B3BFC60A91}" type="sibTrans" cxnId="{3836EC06-A2C8-4E7C-914A-5B01E26AB4C7}">
      <dgm:prSet/>
      <dgm:spPr/>
      <dgm:t>
        <a:bodyPr/>
        <a:lstStyle/>
        <a:p>
          <a:pPr latinLnBrk="1"/>
          <a:endParaRPr lang="ko-KR" altLang="en-US" sz="1800"/>
        </a:p>
      </dgm:t>
    </dgm:pt>
    <dgm:pt modelId="{48600C80-E4A6-44FC-B1D3-8CEA058B83AB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세련미와 성공</a:t>
          </a:r>
          <a:endParaRPr lang="ko-KR" altLang="en-US" sz="1800" dirty="0"/>
        </a:p>
      </dgm:t>
    </dgm:pt>
    <dgm:pt modelId="{C338AF1D-69F8-4CA3-B9F1-7A74D1FF127B}" type="parTrans" cxnId="{7C05D5DD-FF88-48F3-9E16-2FF9EC390579}">
      <dgm:prSet/>
      <dgm:spPr/>
      <dgm:t>
        <a:bodyPr/>
        <a:lstStyle/>
        <a:p>
          <a:pPr latinLnBrk="1"/>
          <a:endParaRPr lang="ko-KR" altLang="en-US" sz="1800"/>
        </a:p>
      </dgm:t>
    </dgm:pt>
    <dgm:pt modelId="{DE45A693-9CE8-414B-B1D2-A2E24DFE9684}" type="sibTrans" cxnId="{7C05D5DD-FF88-48F3-9E16-2FF9EC390579}">
      <dgm:prSet/>
      <dgm:spPr/>
      <dgm:t>
        <a:bodyPr/>
        <a:lstStyle/>
        <a:p>
          <a:pPr latinLnBrk="1"/>
          <a:endParaRPr lang="ko-KR" altLang="en-US" sz="1800"/>
        </a:p>
      </dgm:t>
    </dgm:pt>
    <dgm:pt modelId="{A3F56BD0-64F9-48A2-A9CB-36732E30AF73}">
      <dgm:prSet phldrT="[텍스트]" custT="1"/>
      <dgm:spPr/>
      <dgm:t>
        <a:bodyPr/>
        <a:lstStyle/>
        <a:p>
          <a:pPr algn="ctr" latinLnBrk="1"/>
          <a:r>
            <a:rPr lang="en-US" altLang="ko-KR" sz="1800" dirty="0" smtClean="0"/>
            <a:t>Questing</a:t>
          </a:r>
          <a:endParaRPr lang="ko-KR" altLang="en-US" sz="1800" dirty="0"/>
        </a:p>
      </dgm:t>
    </dgm:pt>
    <dgm:pt modelId="{DD7201E5-8343-4A40-8330-D912A32CCCCF}" type="parTrans" cxnId="{05ACB313-C96D-4A96-80A7-8AF5303DD445}">
      <dgm:prSet/>
      <dgm:spPr/>
      <dgm:t>
        <a:bodyPr/>
        <a:lstStyle/>
        <a:p>
          <a:pPr latinLnBrk="1"/>
          <a:endParaRPr lang="ko-KR" altLang="en-US" sz="1800"/>
        </a:p>
      </dgm:t>
    </dgm:pt>
    <dgm:pt modelId="{DE3AD242-A0A5-489B-853A-8894448862B3}" type="sibTrans" cxnId="{05ACB313-C96D-4A96-80A7-8AF5303DD445}">
      <dgm:prSet/>
      <dgm:spPr/>
      <dgm:t>
        <a:bodyPr/>
        <a:lstStyle/>
        <a:p>
          <a:pPr latinLnBrk="1"/>
          <a:endParaRPr lang="ko-KR" altLang="en-US" sz="1800"/>
        </a:p>
      </dgm:t>
    </dgm:pt>
    <dgm:pt modelId="{14A643DD-50F3-4ED4-BAF0-990106E9086B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취향과 통찰력</a:t>
          </a:r>
          <a:endParaRPr lang="ko-KR" altLang="en-US" sz="1800" dirty="0"/>
        </a:p>
      </dgm:t>
    </dgm:pt>
    <dgm:pt modelId="{D593B360-36B3-4BD9-82AF-384859F86F9C}" type="parTrans" cxnId="{4A687F41-0CA7-46E6-94F5-AAE9FA493BB8}">
      <dgm:prSet/>
      <dgm:spPr/>
      <dgm:t>
        <a:bodyPr/>
        <a:lstStyle/>
        <a:p>
          <a:pPr latinLnBrk="1"/>
          <a:endParaRPr lang="ko-KR" altLang="en-US" sz="1800"/>
        </a:p>
      </dgm:t>
    </dgm:pt>
    <dgm:pt modelId="{30C0BC90-8757-4BAF-823F-5FB0E7B9490A}" type="sibTrans" cxnId="{4A687F41-0CA7-46E6-94F5-AAE9FA493BB8}">
      <dgm:prSet/>
      <dgm:spPr/>
      <dgm:t>
        <a:bodyPr/>
        <a:lstStyle/>
        <a:p>
          <a:pPr latinLnBrk="1"/>
          <a:endParaRPr lang="ko-KR" altLang="en-US" sz="1800"/>
        </a:p>
      </dgm:t>
    </dgm:pt>
    <dgm:pt modelId="{C8230CA5-236C-44CC-B06D-6FD88D92076B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모험심</a:t>
          </a:r>
          <a:endParaRPr lang="ko-KR" altLang="en-US" sz="1800" dirty="0"/>
        </a:p>
      </dgm:t>
    </dgm:pt>
    <dgm:pt modelId="{F5A16F67-925A-42B3-86B7-D672E51A44C3}" type="parTrans" cxnId="{D2368A8B-CB92-4869-BA32-B1A814E85EF7}">
      <dgm:prSet/>
      <dgm:spPr/>
      <dgm:t>
        <a:bodyPr/>
        <a:lstStyle/>
        <a:p>
          <a:pPr latinLnBrk="1"/>
          <a:endParaRPr lang="ko-KR" altLang="en-US" sz="1800"/>
        </a:p>
      </dgm:t>
    </dgm:pt>
    <dgm:pt modelId="{D606BE89-077C-4E13-92ED-7748668B282E}" type="sibTrans" cxnId="{D2368A8B-CB92-4869-BA32-B1A814E85EF7}">
      <dgm:prSet/>
      <dgm:spPr/>
      <dgm:t>
        <a:bodyPr/>
        <a:lstStyle/>
        <a:p>
          <a:pPr latinLnBrk="1"/>
          <a:endParaRPr lang="ko-KR" altLang="en-US" sz="1800"/>
        </a:p>
      </dgm:t>
    </dgm:pt>
    <dgm:pt modelId="{8B9D008A-2351-4819-AA4B-E185F1662CBA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학습</a:t>
          </a:r>
          <a:endParaRPr lang="ko-KR" altLang="en-US" sz="1800" dirty="0"/>
        </a:p>
      </dgm:t>
    </dgm:pt>
    <dgm:pt modelId="{C3301D6D-5C9E-4832-B371-51156FF97C5D}" type="parTrans" cxnId="{B28F95F7-D954-4338-8BD4-255185516191}">
      <dgm:prSet/>
      <dgm:spPr/>
      <dgm:t>
        <a:bodyPr/>
        <a:lstStyle/>
        <a:p>
          <a:pPr latinLnBrk="1"/>
          <a:endParaRPr lang="ko-KR" altLang="en-US" sz="1800"/>
        </a:p>
      </dgm:t>
    </dgm:pt>
    <dgm:pt modelId="{F171EC7E-EBFC-4CD9-9BE4-5E09858F14E8}" type="sibTrans" cxnId="{B28F95F7-D954-4338-8BD4-255185516191}">
      <dgm:prSet/>
      <dgm:spPr/>
      <dgm:t>
        <a:bodyPr/>
        <a:lstStyle/>
        <a:p>
          <a:pPr latinLnBrk="1"/>
          <a:endParaRPr lang="ko-KR" altLang="en-US" sz="1800"/>
        </a:p>
      </dgm:t>
    </dgm:pt>
    <dgm:pt modelId="{24B82A19-8997-4048-A4DB-7C216048EFD8}" type="pres">
      <dgm:prSet presAssocID="{BD47A655-1459-46B1-8637-07F9B276321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2FC6E95-FD93-4DB4-B13C-AB9129234493}" type="pres">
      <dgm:prSet presAssocID="{17B9A9DD-CEDA-4DCE-BFAD-A398F62F17AE}" presName="composite" presStyleCnt="0"/>
      <dgm:spPr/>
    </dgm:pt>
    <dgm:pt modelId="{FAC09757-1892-43F4-864D-E04C82F39119}" type="pres">
      <dgm:prSet presAssocID="{17B9A9DD-CEDA-4DCE-BFAD-A398F62F17A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16C142-BF30-4A25-A323-8366A1214A38}" type="pres">
      <dgm:prSet presAssocID="{17B9A9DD-CEDA-4DCE-BFAD-A398F62F17A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A2FEAD-0A81-4D56-A2A8-A4F71483E644}" type="pres">
      <dgm:prSet presAssocID="{D9E29C35-FC2E-4B80-890C-8005A93EFEB2}" presName="space" presStyleCnt="0"/>
      <dgm:spPr/>
    </dgm:pt>
    <dgm:pt modelId="{8CA5062F-E240-44DA-B8E4-14431CE74BFD}" type="pres">
      <dgm:prSet presAssocID="{D5486B2C-A08D-49C7-9BBF-3C7B6D227AEB}" presName="composite" presStyleCnt="0"/>
      <dgm:spPr/>
    </dgm:pt>
    <dgm:pt modelId="{3FA2F3A4-F34D-413F-A2F1-EEAEA720FE1B}" type="pres">
      <dgm:prSet presAssocID="{D5486B2C-A08D-49C7-9BBF-3C7B6D227AEB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902E00F-D47A-4839-BA34-AE824E764744}" type="pres">
      <dgm:prSet presAssocID="{D5486B2C-A08D-49C7-9BBF-3C7B6D227AEB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72E802-BE02-47A4-B8A5-F2645EB0B11F}" type="pres">
      <dgm:prSet presAssocID="{72FF50F5-42C7-4315-B8DA-338876305C3E}" presName="space" presStyleCnt="0"/>
      <dgm:spPr/>
    </dgm:pt>
    <dgm:pt modelId="{71868920-C757-4990-B242-37195512159B}" type="pres">
      <dgm:prSet presAssocID="{BF08DB6E-C947-40FD-9AB8-784FEFCF3F57}" presName="composite" presStyleCnt="0"/>
      <dgm:spPr/>
    </dgm:pt>
    <dgm:pt modelId="{23BF7597-3729-450C-9DD1-C7FD9A6CAB21}" type="pres">
      <dgm:prSet presAssocID="{BF08DB6E-C947-40FD-9AB8-784FEFCF3F57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CAEB48-FA63-497E-B721-48CCDD66BB13}" type="pres">
      <dgm:prSet presAssocID="{BF08DB6E-C947-40FD-9AB8-784FEFCF3F57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A58EFCB-3035-46E9-AA25-2BE76A3CED10}" type="pres">
      <dgm:prSet presAssocID="{4ECC66E5-564E-4AFF-BA4C-F4203033D0B8}" presName="space" presStyleCnt="0"/>
      <dgm:spPr/>
    </dgm:pt>
    <dgm:pt modelId="{D42A2AFB-1DEF-4B5D-BBDB-3D729A7C6483}" type="pres">
      <dgm:prSet presAssocID="{A3F56BD0-64F9-48A2-A9CB-36732E30AF73}" presName="composite" presStyleCnt="0"/>
      <dgm:spPr/>
    </dgm:pt>
    <dgm:pt modelId="{F5A16A17-87B6-4760-9343-906B581A399B}" type="pres">
      <dgm:prSet presAssocID="{A3F56BD0-64F9-48A2-A9CB-36732E30AF73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591CD9-2BCE-49D6-AE18-E0EB134B0AF8}" type="pres">
      <dgm:prSet presAssocID="{A3F56BD0-64F9-48A2-A9CB-36732E30AF73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1C99CA3-36EA-4FBC-9760-537F6C4A7076}" srcId="{D5486B2C-A08D-49C7-9BBF-3C7B6D227AEB}" destId="{5125F817-8806-46F3-96F3-E2C9F5AF71A7}" srcOrd="2" destOrd="0" parTransId="{594FBB82-E703-4834-9389-23BA4CB0DD81}" sibTransId="{431600C2-99A4-4850-B599-DBB102C8B57D}"/>
    <dgm:cxn modelId="{44BDCC42-B13F-43E5-B76D-82F44EC24E2E}" type="presOf" srcId="{14A643DD-50F3-4ED4-BAF0-990106E9086B}" destId="{66591CD9-2BCE-49D6-AE18-E0EB134B0AF8}" srcOrd="0" destOrd="0" presId="urn:microsoft.com/office/officeart/2005/8/layout/hList1"/>
    <dgm:cxn modelId="{05ACB313-C96D-4A96-80A7-8AF5303DD445}" srcId="{BD47A655-1459-46B1-8637-07F9B2763217}" destId="{A3F56BD0-64F9-48A2-A9CB-36732E30AF73}" srcOrd="3" destOrd="0" parTransId="{DD7201E5-8343-4A40-8330-D912A32CCCCF}" sibTransId="{DE3AD242-A0A5-489B-853A-8894448862B3}"/>
    <dgm:cxn modelId="{60989D08-087D-4973-91EE-2D4C46F2FD8E}" type="presOf" srcId="{3ED400C6-EF2D-4CF4-8758-30DC97418F4E}" destId="{C1CAEB48-FA63-497E-B721-48CCDD66BB13}" srcOrd="0" destOrd="1" presId="urn:microsoft.com/office/officeart/2005/8/layout/hList1"/>
    <dgm:cxn modelId="{3836EC06-A2C8-4E7C-914A-5B01E26AB4C7}" srcId="{D5486B2C-A08D-49C7-9BBF-3C7B6D227AEB}" destId="{E461D2A2-33AD-4BE9-BED6-158990F27597}" srcOrd="1" destOrd="0" parTransId="{6341BCB9-0271-4912-B651-9A86D6BEAE04}" sibTransId="{09A34554-5C5D-4384-8D31-B0B3BFC60A91}"/>
    <dgm:cxn modelId="{C593C8C8-45F0-4C84-873E-2345C3617524}" srcId="{BD47A655-1459-46B1-8637-07F9B2763217}" destId="{BF08DB6E-C947-40FD-9AB8-784FEFCF3F57}" srcOrd="2" destOrd="0" parTransId="{0EEB445F-FE0D-47AD-A9D7-A95C7A668AB4}" sibTransId="{4ECC66E5-564E-4AFF-BA4C-F4203033D0B8}"/>
    <dgm:cxn modelId="{D2928DD3-FEDC-4F8F-9C77-9E1D31875E03}" type="presOf" srcId="{C8230CA5-236C-44CC-B06D-6FD88D92076B}" destId="{66591CD9-2BCE-49D6-AE18-E0EB134B0AF8}" srcOrd="0" destOrd="1" presId="urn:microsoft.com/office/officeart/2005/8/layout/hList1"/>
    <dgm:cxn modelId="{23CFD8D2-CCEF-4B34-B9FE-A5777DEBB7D2}" srcId="{17B9A9DD-CEDA-4DCE-BFAD-A398F62F17AE}" destId="{A396BBF7-2C29-4952-B332-114FF044BC33}" srcOrd="2" destOrd="0" parTransId="{4947D119-AB62-42CA-A2DA-DEF8951B84D0}" sibTransId="{83C54455-3B1A-45F3-B2E8-888712EBC83B}"/>
    <dgm:cxn modelId="{3981A1BB-5808-4FBE-86A5-B5E11C0DAD48}" srcId="{BD47A655-1459-46B1-8637-07F9B2763217}" destId="{17B9A9DD-CEDA-4DCE-BFAD-A398F62F17AE}" srcOrd="0" destOrd="0" parTransId="{39C09BB3-5B36-48DA-9998-2AC4D0AD3EEC}" sibTransId="{D9E29C35-FC2E-4B80-890C-8005A93EFEB2}"/>
    <dgm:cxn modelId="{B28F95F7-D954-4338-8BD4-255185516191}" srcId="{A3F56BD0-64F9-48A2-A9CB-36732E30AF73}" destId="{8B9D008A-2351-4819-AA4B-E185F1662CBA}" srcOrd="2" destOrd="0" parTransId="{C3301D6D-5C9E-4832-B371-51156FF97C5D}" sibTransId="{F171EC7E-EBFC-4CD9-9BE4-5E09858F14E8}"/>
    <dgm:cxn modelId="{276B5DB1-EFCD-4CF9-AB32-1523F7F90F8C}" type="presOf" srcId="{67B33175-D39D-4CFE-BEAB-1B6FD66BEF01}" destId="{C1CAEB48-FA63-497E-B721-48CCDD66BB13}" srcOrd="0" destOrd="0" presId="urn:microsoft.com/office/officeart/2005/8/layout/hList1"/>
    <dgm:cxn modelId="{A4191759-01E5-4CEF-9C82-647CBDC3A1DF}" type="presOf" srcId="{5125F817-8806-46F3-96F3-E2C9F5AF71A7}" destId="{8902E00F-D47A-4839-BA34-AE824E764744}" srcOrd="0" destOrd="2" presId="urn:microsoft.com/office/officeart/2005/8/layout/hList1"/>
    <dgm:cxn modelId="{E7E93A2C-58C6-4DBD-A9D7-200043F3FA34}" type="presOf" srcId="{AC3D470D-0C36-4E11-8CB5-03821402D264}" destId="{7016C142-BF30-4A25-A323-8366A1214A38}" srcOrd="0" destOrd="1" presId="urn:microsoft.com/office/officeart/2005/8/layout/hList1"/>
    <dgm:cxn modelId="{F018BDC7-485D-4AB1-A8E4-1C59112342FE}" type="presOf" srcId="{A3F56BD0-64F9-48A2-A9CB-36732E30AF73}" destId="{F5A16A17-87B6-4760-9343-906B581A399B}" srcOrd="0" destOrd="0" presId="urn:microsoft.com/office/officeart/2005/8/layout/hList1"/>
    <dgm:cxn modelId="{01B6E7D0-D7E2-423D-9328-246050716A5B}" type="presOf" srcId="{8B9D008A-2351-4819-AA4B-E185F1662CBA}" destId="{66591CD9-2BCE-49D6-AE18-E0EB134B0AF8}" srcOrd="0" destOrd="2" presId="urn:microsoft.com/office/officeart/2005/8/layout/hList1"/>
    <dgm:cxn modelId="{AB3CCFC3-C4A2-4E3D-8B46-FCECBCD83F68}" type="presOf" srcId="{48600C80-E4A6-44FC-B1D3-8CEA058B83AB}" destId="{C1CAEB48-FA63-497E-B721-48CCDD66BB13}" srcOrd="0" destOrd="2" presId="urn:microsoft.com/office/officeart/2005/8/layout/hList1"/>
    <dgm:cxn modelId="{37C2F803-93C5-4E99-8559-4B82D7A9784F}" srcId="{BF08DB6E-C947-40FD-9AB8-784FEFCF3F57}" destId="{3ED400C6-EF2D-4CF4-8758-30DC97418F4E}" srcOrd="1" destOrd="0" parTransId="{93602188-7C52-481E-891D-472A55F75B6C}" sibTransId="{634AF4F3-FA77-4F3E-BB5A-9DC986611549}"/>
    <dgm:cxn modelId="{D2368A8B-CB92-4869-BA32-B1A814E85EF7}" srcId="{A3F56BD0-64F9-48A2-A9CB-36732E30AF73}" destId="{C8230CA5-236C-44CC-B06D-6FD88D92076B}" srcOrd="1" destOrd="0" parTransId="{F5A16F67-925A-42B3-86B7-D672E51A44C3}" sibTransId="{D606BE89-077C-4E13-92ED-7748668B282E}"/>
    <dgm:cxn modelId="{BB043A23-6615-4362-AF8E-FEDA4E8864A1}" type="presOf" srcId="{17B9A9DD-CEDA-4DCE-BFAD-A398F62F17AE}" destId="{FAC09757-1892-43F4-864D-E04C82F39119}" srcOrd="0" destOrd="0" presId="urn:microsoft.com/office/officeart/2005/8/layout/hList1"/>
    <dgm:cxn modelId="{82ECE034-3880-4E85-B4C5-05FAEB113A92}" type="presOf" srcId="{BF08DB6E-C947-40FD-9AB8-784FEFCF3F57}" destId="{23BF7597-3729-450C-9DD1-C7FD9A6CAB21}" srcOrd="0" destOrd="0" presId="urn:microsoft.com/office/officeart/2005/8/layout/hList1"/>
    <dgm:cxn modelId="{3CCCBCDE-8A18-4A9D-BE99-443944F1F0E1}" srcId="{17B9A9DD-CEDA-4DCE-BFAD-A398F62F17AE}" destId="{AC3D470D-0C36-4E11-8CB5-03821402D264}" srcOrd="1" destOrd="0" parTransId="{C4E433C7-1051-4DF8-A88B-11BDAC805E0D}" sibTransId="{C480CB84-38D7-4317-9ECC-1B361C4D9E67}"/>
    <dgm:cxn modelId="{7C05D5DD-FF88-48F3-9E16-2FF9EC390579}" srcId="{BF08DB6E-C947-40FD-9AB8-784FEFCF3F57}" destId="{48600C80-E4A6-44FC-B1D3-8CEA058B83AB}" srcOrd="2" destOrd="0" parTransId="{C338AF1D-69F8-4CA3-B9F1-7A74D1FF127B}" sibTransId="{DE45A693-9CE8-414B-B1D2-A2E24DFE9684}"/>
    <dgm:cxn modelId="{D1B6BCA8-6C9F-4FCB-BA44-B6C7EC809600}" srcId="{D5486B2C-A08D-49C7-9BBF-3C7B6D227AEB}" destId="{D021510D-81A3-47DA-91D4-847882E03369}" srcOrd="0" destOrd="0" parTransId="{ECDE9645-8246-40E8-91FB-3A5D1A572452}" sibTransId="{443D8121-4169-41E4-9AF0-BA66C12A5FCB}"/>
    <dgm:cxn modelId="{4A687F41-0CA7-46E6-94F5-AAE9FA493BB8}" srcId="{A3F56BD0-64F9-48A2-A9CB-36732E30AF73}" destId="{14A643DD-50F3-4ED4-BAF0-990106E9086B}" srcOrd="0" destOrd="0" parTransId="{D593B360-36B3-4BD9-82AF-384859F86F9C}" sibTransId="{30C0BC90-8757-4BAF-823F-5FB0E7B9490A}"/>
    <dgm:cxn modelId="{5AAF63CA-3703-4CAD-B5BB-7B29B80F3D23}" type="presOf" srcId="{647933A1-2BDF-4D6E-BF67-08003A49C089}" destId="{7016C142-BF30-4A25-A323-8366A1214A38}" srcOrd="0" destOrd="0" presId="urn:microsoft.com/office/officeart/2005/8/layout/hList1"/>
    <dgm:cxn modelId="{587D1EF5-0A5B-4061-A85F-804B9B83997F}" type="presOf" srcId="{A396BBF7-2C29-4952-B332-114FF044BC33}" destId="{7016C142-BF30-4A25-A323-8366A1214A38}" srcOrd="0" destOrd="2" presId="urn:microsoft.com/office/officeart/2005/8/layout/hList1"/>
    <dgm:cxn modelId="{DCD71136-D2BB-4880-8AB7-49ACE523344A}" srcId="{BF08DB6E-C947-40FD-9AB8-784FEFCF3F57}" destId="{67B33175-D39D-4CFE-BEAB-1B6FD66BEF01}" srcOrd="0" destOrd="0" parTransId="{99A794C3-B7A8-458A-B9DF-8BF7651EB29A}" sibTransId="{28FE9B43-1291-49D7-825E-DC35B08FE955}"/>
    <dgm:cxn modelId="{239D65B0-374E-4D35-8D7E-543469899F0A}" type="presOf" srcId="{E461D2A2-33AD-4BE9-BED6-158990F27597}" destId="{8902E00F-D47A-4839-BA34-AE824E764744}" srcOrd="0" destOrd="1" presId="urn:microsoft.com/office/officeart/2005/8/layout/hList1"/>
    <dgm:cxn modelId="{4B61955C-010B-45AF-AE68-2BB1FFD57BCB}" srcId="{17B9A9DD-CEDA-4DCE-BFAD-A398F62F17AE}" destId="{647933A1-2BDF-4D6E-BF67-08003A49C089}" srcOrd="0" destOrd="0" parTransId="{B550E331-E0AC-43A3-BC4B-325327FC7487}" sibTransId="{B1153202-E4C1-4439-8C89-4F65FE9F0C20}"/>
    <dgm:cxn modelId="{91F7F7F4-7AB8-4DA0-BC95-FC427C9BAC65}" type="presOf" srcId="{BD47A655-1459-46B1-8637-07F9B2763217}" destId="{24B82A19-8997-4048-A4DB-7C216048EFD8}" srcOrd="0" destOrd="0" presId="urn:microsoft.com/office/officeart/2005/8/layout/hList1"/>
    <dgm:cxn modelId="{A028ADC3-2F63-4FB0-8177-D5A44442E14D}" type="presOf" srcId="{D021510D-81A3-47DA-91D4-847882E03369}" destId="{8902E00F-D47A-4839-BA34-AE824E764744}" srcOrd="0" destOrd="0" presId="urn:microsoft.com/office/officeart/2005/8/layout/hList1"/>
    <dgm:cxn modelId="{BE208EEF-5FFF-43C0-B200-0AD095EAA492}" type="presOf" srcId="{D5486B2C-A08D-49C7-9BBF-3C7B6D227AEB}" destId="{3FA2F3A4-F34D-413F-A2F1-EEAEA720FE1B}" srcOrd="0" destOrd="0" presId="urn:microsoft.com/office/officeart/2005/8/layout/hList1"/>
    <dgm:cxn modelId="{1B9B2896-2698-43ED-AEAC-31A12F62E1D4}" srcId="{BD47A655-1459-46B1-8637-07F9B2763217}" destId="{D5486B2C-A08D-49C7-9BBF-3C7B6D227AEB}" srcOrd="1" destOrd="0" parTransId="{4927D89E-D4E5-4D2C-8D35-FBB7F5B6FD53}" sibTransId="{72FF50F5-42C7-4315-B8DA-338876305C3E}"/>
    <dgm:cxn modelId="{7E84D097-114B-4112-AB0F-A6DA197596FD}" type="presParOf" srcId="{24B82A19-8997-4048-A4DB-7C216048EFD8}" destId="{22FC6E95-FD93-4DB4-B13C-AB9129234493}" srcOrd="0" destOrd="0" presId="urn:microsoft.com/office/officeart/2005/8/layout/hList1"/>
    <dgm:cxn modelId="{A15E65B0-2049-43A7-878F-31528741A57F}" type="presParOf" srcId="{22FC6E95-FD93-4DB4-B13C-AB9129234493}" destId="{FAC09757-1892-43F4-864D-E04C82F39119}" srcOrd="0" destOrd="0" presId="urn:microsoft.com/office/officeart/2005/8/layout/hList1"/>
    <dgm:cxn modelId="{5399FADF-ED50-4F93-B14D-A32E65B062DB}" type="presParOf" srcId="{22FC6E95-FD93-4DB4-B13C-AB9129234493}" destId="{7016C142-BF30-4A25-A323-8366A1214A38}" srcOrd="1" destOrd="0" presId="urn:microsoft.com/office/officeart/2005/8/layout/hList1"/>
    <dgm:cxn modelId="{014779B4-8FFA-4C0D-8DF0-AC4032864611}" type="presParOf" srcId="{24B82A19-8997-4048-A4DB-7C216048EFD8}" destId="{24A2FEAD-0A81-4D56-A2A8-A4F71483E644}" srcOrd="1" destOrd="0" presId="urn:microsoft.com/office/officeart/2005/8/layout/hList1"/>
    <dgm:cxn modelId="{AF6703E2-A150-441E-A241-3F61AE213CBB}" type="presParOf" srcId="{24B82A19-8997-4048-A4DB-7C216048EFD8}" destId="{8CA5062F-E240-44DA-B8E4-14431CE74BFD}" srcOrd="2" destOrd="0" presId="urn:microsoft.com/office/officeart/2005/8/layout/hList1"/>
    <dgm:cxn modelId="{3B0405EB-12B4-4F9D-ADD8-27362B1A1BD1}" type="presParOf" srcId="{8CA5062F-E240-44DA-B8E4-14431CE74BFD}" destId="{3FA2F3A4-F34D-413F-A2F1-EEAEA720FE1B}" srcOrd="0" destOrd="0" presId="urn:microsoft.com/office/officeart/2005/8/layout/hList1"/>
    <dgm:cxn modelId="{D4748AE2-BAE7-4464-A4B2-CCAE87372D2F}" type="presParOf" srcId="{8CA5062F-E240-44DA-B8E4-14431CE74BFD}" destId="{8902E00F-D47A-4839-BA34-AE824E764744}" srcOrd="1" destOrd="0" presId="urn:microsoft.com/office/officeart/2005/8/layout/hList1"/>
    <dgm:cxn modelId="{9AFD2F29-1DEA-4F66-8373-9D0D0C99B5F0}" type="presParOf" srcId="{24B82A19-8997-4048-A4DB-7C216048EFD8}" destId="{C772E802-BE02-47A4-B8A5-F2645EB0B11F}" srcOrd="3" destOrd="0" presId="urn:microsoft.com/office/officeart/2005/8/layout/hList1"/>
    <dgm:cxn modelId="{00D3B0C3-58EF-4A48-96CC-BB846131FE84}" type="presParOf" srcId="{24B82A19-8997-4048-A4DB-7C216048EFD8}" destId="{71868920-C757-4990-B242-37195512159B}" srcOrd="4" destOrd="0" presId="urn:microsoft.com/office/officeart/2005/8/layout/hList1"/>
    <dgm:cxn modelId="{048844EB-89E9-43A6-91CE-503FF7EA6693}" type="presParOf" srcId="{71868920-C757-4990-B242-37195512159B}" destId="{23BF7597-3729-450C-9DD1-C7FD9A6CAB21}" srcOrd="0" destOrd="0" presId="urn:microsoft.com/office/officeart/2005/8/layout/hList1"/>
    <dgm:cxn modelId="{B38794EE-68D8-4E79-96D3-64A8C19FA35A}" type="presParOf" srcId="{71868920-C757-4990-B242-37195512159B}" destId="{C1CAEB48-FA63-497E-B721-48CCDD66BB13}" srcOrd="1" destOrd="0" presId="urn:microsoft.com/office/officeart/2005/8/layout/hList1"/>
    <dgm:cxn modelId="{0FAD95C3-659E-4427-8294-31F03CBFB685}" type="presParOf" srcId="{24B82A19-8997-4048-A4DB-7C216048EFD8}" destId="{BA58EFCB-3035-46E9-AA25-2BE76A3CED10}" srcOrd="5" destOrd="0" presId="urn:microsoft.com/office/officeart/2005/8/layout/hList1"/>
    <dgm:cxn modelId="{6863A7FF-2EF3-4389-B89A-43AFC93363EA}" type="presParOf" srcId="{24B82A19-8997-4048-A4DB-7C216048EFD8}" destId="{D42A2AFB-1DEF-4B5D-BBDB-3D729A7C6483}" srcOrd="6" destOrd="0" presId="urn:microsoft.com/office/officeart/2005/8/layout/hList1"/>
    <dgm:cxn modelId="{18CC1FA1-278F-4DD9-A6CB-1907C5ADE259}" type="presParOf" srcId="{D42A2AFB-1DEF-4B5D-BBDB-3D729A7C6483}" destId="{F5A16A17-87B6-4760-9343-906B581A399B}" srcOrd="0" destOrd="0" presId="urn:microsoft.com/office/officeart/2005/8/layout/hList1"/>
    <dgm:cxn modelId="{B51FC52F-B0F4-4AF7-9821-F68A3A1EB771}" type="presParOf" srcId="{D42A2AFB-1DEF-4B5D-BBDB-3D729A7C6483}" destId="{66591CD9-2BCE-49D6-AE18-E0EB134B0AF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09757-1892-43F4-864D-E04C82F39119}">
      <dsp:nvSpPr>
        <dsp:cNvPr id="0" name=""/>
        <dsp:cNvSpPr/>
      </dsp:nvSpPr>
      <dsp:spPr>
        <a:xfrm>
          <a:off x="3512" y="20485"/>
          <a:ext cx="2112172" cy="8448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/>
            <a:t>Taking Care of Me</a:t>
          </a:r>
          <a:endParaRPr lang="ko-KR" altLang="en-US" sz="1800" kern="1200" dirty="0"/>
        </a:p>
      </dsp:txBody>
      <dsp:txXfrm>
        <a:off x="3512" y="20485"/>
        <a:ext cx="2112172" cy="844869"/>
      </dsp:txXfrm>
    </dsp:sp>
    <dsp:sp modelId="{7016C142-BF30-4A25-A323-8366A1214A38}">
      <dsp:nvSpPr>
        <dsp:cNvPr id="0" name=""/>
        <dsp:cNvSpPr/>
      </dsp:nvSpPr>
      <dsp:spPr>
        <a:xfrm>
          <a:off x="3512" y="865355"/>
          <a:ext cx="2112172" cy="144936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웰빙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아름다움과 젊음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레저 생활 영위</a:t>
          </a:r>
          <a:endParaRPr lang="ko-KR" altLang="en-US" sz="1800" kern="1200" dirty="0"/>
        </a:p>
      </dsp:txBody>
      <dsp:txXfrm>
        <a:off x="3512" y="865355"/>
        <a:ext cx="2112172" cy="1449360"/>
      </dsp:txXfrm>
    </dsp:sp>
    <dsp:sp modelId="{3FA2F3A4-F34D-413F-A2F1-EEAEA720FE1B}">
      <dsp:nvSpPr>
        <dsp:cNvPr id="0" name=""/>
        <dsp:cNvSpPr/>
      </dsp:nvSpPr>
      <dsp:spPr>
        <a:xfrm>
          <a:off x="2411389" y="20485"/>
          <a:ext cx="2112172" cy="8448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/>
            <a:t>Connecting</a:t>
          </a:r>
          <a:endParaRPr lang="ko-KR" altLang="en-US" sz="1800" kern="1200" dirty="0"/>
        </a:p>
      </dsp:txBody>
      <dsp:txXfrm>
        <a:off x="2411389" y="20485"/>
        <a:ext cx="2112172" cy="844869"/>
      </dsp:txXfrm>
    </dsp:sp>
    <dsp:sp modelId="{8902E00F-D47A-4839-BA34-AE824E764744}">
      <dsp:nvSpPr>
        <dsp:cNvPr id="0" name=""/>
        <dsp:cNvSpPr/>
      </dsp:nvSpPr>
      <dsp:spPr>
        <a:xfrm>
          <a:off x="2411389" y="865355"/>
          <a:ext cx="2112172" cy="144936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매력</a:t>
          </a:r>
          <a:r>
            <a:rPr lang="en-US" altLang="ko-KR" sz="1800" kern="1200" dirty="0" smtClean="0"/>
            <a:t>, </a:t>
          </a:r>
          <a:r>
            <a:rPr lang="ko-KR" altLang="en-US" sz="1800" kern="1200" dirty="0" smtClean="0"/>
            <a:t>낭만</a:t>
          </a:r>
          <a:r>
            <a:rPr lang="en-US" altLang="ko-KR" sz="1800" kern="1200" dirty="0" smtClean="0"/>
            <a:t>, </a:t>
          </a:r>
          <a:r>
            <a:rPr lang="ko-KR" altLang="en-US" sz="1800" kern="1200" dirty="0" smtClean="0"/>
            <a:t>열정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친근감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멤버십</a:t>
          </a:r>
          <a:endParaRPr lang="ko-KR" altLang="en-US" sz="1800" kern="1200" dirty="0"/>
        </a:p>
      </dsp:txBody>
      <dsp:txXfrm>
        <a:off x="2411389" y="865355"/>
        <a:ext cx="2112172" cy="1449360"/>
      </dsp:txXfrm>
    </dsp:sp>
    <dsp:sp modelId="{23BF7597-3729-450C-9DD1-C7FD9A6CAB21}">
      <dsp:nvSpPr>
        <dsp:cNvPr id="0" name=""/>
        <dsp:cNvSpPr/>
      </dsp:nvSpPr>
      <dsp:spPr>
        <a:xfrm>
          <a:off x="4819266" y="20485"/>
          <a:ext cx="2112172" cy="8448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/>
            <a:t>Individual Style</a:t>
          </a:r>
          <a:endParaRPr lang="ko-KR" altLang="en-US" sz="1800" kern="1200" dirty="0"/>
        </a:p>
      </dsp:txBody>
      <dsp:txXfrm>
        <a:off x="4819266" y="20485"/>
        <a:ext cx="2112172" cy="844869"/>
      </dsp:txXfrm>
    </dsp:sp>
    <dsp:sp modelId="{C1CAEB48-FA63-497E-B721-48CCDD66BB13}">
      <dsp:nvSpPr>
        <dsp:cNvPr id="0" name=""/>
        <dsp:cNvSpPr/>
      </dsp:nvSpPr>
      <dsp:spPr>
        <a:xfrm>
          <a:off x="4819266" y="865355"/>
          <a:ext cx="2112172" cy="144936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지위와 성취감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안전과 위안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세련미와 성공</a:t>
          </a:r>
          <a:endParaRPr lang="ko-KR" altLang="en-US" sz="1800" kern="1200" dirty="0"/>
        </a:p>
      </dsp:txBody>
      <dsp:txXfrm>
        <a:off x="4819266" y="865355"/>
        <a:ext cx="2112172" cy="1449360"/>
      </dsp:txXfrm>
    </dsp:sp>
    <dsp:sp modelId="{F5A16A17-87B6-4760-9343-906B581A399B}">
      <dsp:nvSpPr>
        <dsp:cNvPr id="0" name=""/>
        <dsp:cNvSpPr/>
      </dsp:nvSpPr>
      <dsp:spPr>
        <a:xfrm>
          <a:off x="7227142" y="20485"/>
          <a:ext cx="2112172" cy="8448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/>
            <a:t>Questing</a:t>
          </a:r>
          <a:endParaRPr lang="ko-KR" altLang="en-US" sz="1800" kern="1200" dirty="0"/>
        </a:p>
      </dsp:txBody>
      <dsp:txXfrm>
        <a:off x="7227142" y="20485"/>
        <a:ext cx="2112172" cy="844869"/>
      </dsp:txXfrm>
    </dsp:sp>
    <dsp:sp modelId="{66591CD9-2BCE-49D6-AE18-E0EB134B0AF8}">
      <dsp:nvSpPr>
        <dsp:cNvPr id="0" name=""/>
        <dsp:cNvSpPr/>
      </dsp:nvSpPr>
      <dsp:spPr>
        <a:xfrm>
          <a:off x="7227142" y="865355"/>
          <a:ext cx="2112172" cy="144936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취향과 통찰력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모험심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학습</a:t>
          </a:r>
          <a:endParaRPr lang="ko-KR" altLang="en-US" sz="1800" kern="1200" dirty="0"/>
        </a:p>
      </dsp:txBody>
      <dsp:txXfrm>
        <a:off x="7227142" y="865355"/>
        <a:ext cx="2112172" cy="1449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24CBE-71E5-4566-A6AA-1E04557989BC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73996-DC2B-48DC-89DA-FB377B0173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82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constructs.com/education-net-operating-profit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여긴 목차 그냥 목차 설명 하고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684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경쟁사들과 </a:t>
            </a:r>
            <a:r>
              <a:rPr lang="ko-KR" altLang="en-US" dirty="0" err="1" smtClean="0"/>
              <a:t>소노마의</a:t>
            </a:r>
            <a:r>
              <a:rPr lang="ko-KR" altLang="en-US" dirty="0" smtClean="0"/>
              <a:t> 사업을 비교해 본다면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저렴한 가격으로 침투하는 여러 경쟁사들을 물리치기 위해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다양한 프로모션과 아웃소싱을 통한 가격전략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고품질을 유지하기 위한 </a:t>
            </a:r>
            <a:r>
              <a:rPr lang="ko-KR" altLang="en-US" baseline="0" dirty="0" err="1" smtClean="0"/>
              <a:t>기회전략이</a:t>
            </a:r>
            <a:r>
              <a:rPr lang="ko-KR" altLang="en-US" baseline="0" dirty="0" smtClean="0"/>
              <a:t> 필요합니다</a:t>
            </a:r>
            <a:r>
              <a:rPr lang="en-US" altLang="ko-KR" baseline="0" dirty="0" smtClean="0"/>
              <a:t>.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고객에게 혁신적이고 독특한 제품을 제공하고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흥미로운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경험에 대한 마케팅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비주얼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머천다이징을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개선하고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우수한 품질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프리미엄 제품을 제공함으로써 스스로를 차별화하였고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품질에 대한 약속은 상대적 우위를 유지하고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875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고객데이터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축적방법은</a:t>
            </a:r>
            <a:r>
              <a:rPr lang="ko-KR" altLang="en-US" dirty="0" smtClean="0"/>
              <a:t> 기존의 가지고 있던 카탈로그데이터를 적극 활용하였다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여러 카탈로그 업체를 인수하였고</a:t>
            </a:r>
            <a:r>
              <a:rPr lang="en-US" altLang="ko-KR" baseline="0" dirty="0" smtClean="0"/>
              <a:t>, (</a:t>
            </a:r>
            <a:r>
              <a:rPr lang="ko-KR" altLang="en-US" baseline="0" dirty="0" smtClean="0"/>
              <a:t>정원용품 </a:t>
            </a:r>
            <a:r>
              <a:rPr lang="ko-KR" altLang="en-US" baseline="0" dirty="0" err="1" smtClean="0"/>
              <a:t>카탈로그라던지</a:t>
            </a:r>
            <a:r>
              <a:rPr lang="en-US" altLang="ko-KR" baseline="0" dirty="0" smtClean="0"/>
              <a:t>)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옴미채널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리테일링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(Omni-channel retailing)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활용하였다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옴미채널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리테일링이란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인터넷 모바일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카탈로그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오프라인 매장 등 여러 가지 채널을 유기적으로 결합해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고객경험을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극대화하는 것을 말한다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즉 가지고 있던 카탈로그를 활용하여 매장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인터넷으로의 채널을 유도하고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 채널을 통한 인지→체험→구매→재구매라는 순환을 통한 모든 데이터를 축적하고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dirty="0" smtClean="0"/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또한 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카탈로그→매장→인터넷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인지→체험→구매→재구매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236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데이터베이스로 만들어진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5800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만가구에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달하는 고객정보를 갖고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이를 위해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고객 동의를 얻어 수집하는 정보는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680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여종에 이른다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CRM(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고객관계관리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중에서도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추천 엔진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(recommendation engine)'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이란 프로그램 개발에 집중 투자했다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고객의 인터넷 사용 행태와 오프라인 구매 실적에 따라 맞춤형 상품을 즉석 제안할 수 있을 정도로 발전했다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여기에 필요한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것은고객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데이터였다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데이터베이스로 만들어진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5800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만가구에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달하는 고객정보를 갖고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이를 위해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고객 동의를 얻어 수집하는 정보는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680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여종에 이른다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데이터를 가공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고객을 세분화한 뒤 개인적인 상황에 맞는 제품을 제안함으로써 구매하게 만드는 것이다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.64)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자사 브랜드인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포터리반과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웨스트엘름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매장에서 쇼핑을 한 경우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정교한 마케팅 작업에 의해 잠재 고객을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타켓팅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할 수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빅데이타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분석을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통해소비자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정보를 기본으로 새로운 오프라인 매장의 위치를 결정하기도 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63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기본적으로 보이는 </a:t>
            </a:r>
            <a:r>
              <a:rPr lang="ko-KR" altLang="en-US" dirty="0" err="1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웹페이지에</a:t>
            </a: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사용한다</a:t>
            </a:r>
            <a:r>
              <a:rPr lang="en-US" altLang="ko-KR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.(</a:t>
            </a: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시각적으로 </a:t>
            </a:r>
            <a:r>
              <a:rPr lang="ko-KR" altLang="en-US" dirty="0" err="1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볼수있는것</a:t>
            </a:r>
            <a:r>
              <a:rPr lang="en-US" altLang="ko-KR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</a:t>
            </a:r>
            <a:r>
              <a:rPr lang="ko-KR" altLang="en-US" baseline="0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다른 영역은 </a:t>
            </a:r>
            <a:r>
              <a:rPr lang="ko-KR" altLang="en-US" baseline="0" dirty="0" err="1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투자최적화</a:t>
            </a:r>
            <a:endParaRPr lang="en-US" altLang="ko-KR" dirty="0" smtClean="0">
              <a:solidFill>
                <a:srgbClr val="33333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solidFill>
                <a:srgbClr val="33333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브랜드 판매 촉진 및 다양한 온라인 및 오프라인 마케팅 전략을 통한 마케팅 투자 최적화에 중점을 둡니다 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dirty="0" err="1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수익성있는</a:t>
            </a: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성장을 주도하기위한 주요 브랜드 이니셔티브를 지원하는 계획을 수립하고 신규 확보</a:t>
            </a:r>
            <a:r>
              <a:rPr lang="en-US" altLang="ko-KR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보유 및 고객 재 </a:t>
            </a:r>
            <a:r>
              <a:rPr lang="ko-KR" altLang="en-US" dirty="0" err="1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활성화를위한</a:t>
            </a: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프로그램 식별 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en-US" altLang="ko-KR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SEO / SEM, </a:t>
            </a: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유료 검색</a:t>
            </a:r>
            <a:r>
              <a:rPr lang="en-US" altLang="ko-KR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제휴 마케팅</a:t>
            </a:r>
            <a:r>
              <a:rPr lang="en-US" altLang="ko-KR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디스플레이 마케팅 및 기타 디지털 채널 프로그램 관리자와 협력하여 브랜드의 온라인 지출 계획</a:t>
            </a:r>
            <a:r>
              <a:rPr lang="en-US" altLang="ko-KR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r>
              <a:rPr lang="en-US" altLang="ko-KR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측정 및 최적화 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판매 계획의 유효성을 검증하고 재 검증 </a:t>
            </a:r>
            <a:r>
              <a:rPr lang="en-US" altLang="ko-KR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마케팅 채널에서 계획 </a:t>
            </a:r>
            <a:r>
              <a:rPr lang="en-US" altLang="ko-KR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예산 대비 실적에 대해 고위 </a:t>
            </a:r>
            <a:r>
              <a:rPr lang="ko-KR" altLang="en-US" dirty="0" err="1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간부에게보고하고보고하십시오</a:t>
            </a:r>
            <a:r>
              <a:rPr lang="en-US" altLang="ko-KR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카탈로그 이름 선택 프로세스에 대해 고객 분석 팀과 긴밀히 협력하고 페이지</a:t>
            </a:r>
            <a:r>
              <a:rPr lang="en-US" altLang="ko-KR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빈도</a:t>
            </a:r>
            <a:r>
              <a:rPr lang="en-US" altLang="ko-KR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도달 범위 및 형식을 최적화하는 사려 깊은 테스트 디자인을 설계 및 실행 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하십시오</a:t>
            </a:r>
            <a:r>
              <a:rPr lang="en-US" altLang="ko-KR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* </a:t>
            </a: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연간 예산 및 </a:t>
            </a:r>
            <a:r>
              <a:rPr lang="en-US" altLang="ko-KR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</a:t>
            </a: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계획 비즈니스 목표 및 투자 전략 개발 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독점적 인 도예 용품 레지스트리 마케팅</a:t>
            </a:r>
            <a:r>
              <a:rPr lang="en-US" altLang="ko-KR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프로그램에 걸쳐 지속적으로 최적화 된 지출 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다이렉트 마케팅</a:t>
            </a:r>
            <a:r>
              <a:rPr lang="en-US" altLang="ko-KR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r>
              <a:rPr lang="en-US" altLang="ko-KR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고도의 세부 지향적 인 경험을 바탕으로 강력한 교차 기능적 관계를 구축하고 급변하는 </a:t>
            </a:r>
            <a:r>
              <a:rPr lang="ko-KR" altLang="en-US" dirty="0" err="1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급변하는</a:t>
            </a: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다 채널 소매 환경에서 일하는 데 탁월합니다</a:t>
            </a:r>
            <a:r>
              <a:rPr lang="en-US" altLang="ko-KR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224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위의 사진은 </a:t>
            </a:r>
            <a:endParaRPr lang="en-US" altLang="ko-KR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 사진의 경우 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15-16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년의 </a:t>
            </a:r>
            <a:r>
              <a:rPr lang="ko-KR" alt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매출현황입니다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/>
            <a:endParaRPr lang="en-US" altLang="ko-KR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altLang="ko-KR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성장 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전망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(https://www.suredividend.com/williams-sonoma-bargain/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미래가치설명하는데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참조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부엌 용품 및 가정용 가구를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전문으로하는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소비자 소매 회사입니다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1956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설립 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600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물리적 위치와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달러의 시가 총액을 자랑하는 국내 최대 다 채널 전문 소매 업체 중 하나로 성장했습니다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회사는보고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목적으로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부문으로 나뉘어져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도자기 축사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(2016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매출의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39.8 %)</a:t>
            </a:r>
          </a:p>
          <a:p>
            <a:pPr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 Sonoma (2016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매출의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19.7 %)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웨스트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엘름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(2016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매출의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19.1 %)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도자기 축사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(2016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매출의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12.5 %)</a:t>
            </a:r>
          </a:p>
          <a:p>
            <a:pPr fontAlgn="base"/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PBteen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(2016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매출의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4.7 %)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(2016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매출의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4.2 %)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회사 브랜드는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(2016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기준이 아닌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 매출의 비율로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시각화됩니다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브랜드는 고급 가정용 가구의 다른 영역을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전문으로합니다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Pottery Barn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캐주얼 한 홈 액세서리를 제공합니다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Pottery Barn Kids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아기 가구를 제공합니다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PBteen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십대 침구 및 액세서리를 제공합니다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West Elm (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회사에서 가장 빠르게 성장하는 브랜드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젊은 가족에게 고풍스럽고 현대적인 가구를 제공합니다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또한 국제 시장으로 진출하고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회사 수익의 대부분은 여전히 ​​미국에서 왔지만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Williams-Sonoma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회사 소유의 상점과 프랜차이즈 사업을 결합하여 새로운 지리적 위치에 진입하고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소매 업체와는 달리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성장 전망은 밝습니다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이것은 부분적으로 웨스트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엘름의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급속한 성장 때문입니다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브랜드는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매출의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20 %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매출의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17 %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만을 차지하지만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2010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이후 매년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매출 성장률이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20 % +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증가했습니다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브랜드의 매장 수를 급속히 늘리면서 이점을 얻고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436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회사의 경영진은 웨스트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엘름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(West Elm)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비슷한 두 자릿수 성장을 이끌었습니다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윌리엄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소노마의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미래 성장은 전자 상거래 분야에서 인상적인 존재가 될 것입니다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광범위한 가정용 가구 업계에서 총 매출의 약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90 %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실제 매장에서 발생하지만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전자 상거래에서 발생하는 매출의 약 절반으로 훨씬 더 많은 수익 구성을 보유하고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전자 상거래 부문에서 발생하는 비용 절감 외에도 온라인 및 매장 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쇼핑을하는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 채널 고객이 단일 채널 제품보다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배에서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 더 많은 비용을 소비한다는 사실을 발견했습니다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회사의 강력한 전자 상거래 존재는 하룻밤 사이에 발생하지 않았습니다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Williams-Sonoma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웹 사이트를 소개 한 이래로 전자 상거래 매출을 연평균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27 %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성장 시켰습니다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경쟁 우위는 브랜드의 강점과 지배적 인 전자 상거래 플랫폼에서 비롯됩니다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이들은 소매 공간에서 경쟁사와 차별화 된 핵심 요소입니다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불행히도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회사는 경기 침체에 저항 할 수 없다는 것을 증명하지 못했습니다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이것은 부분적으로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비즈니스 모델의 특성 때문입니다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소비자는 단순히 경기 침체기에 가정용 가구를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교체하려고하지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않습니다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제공하는 제품은 품질 수준의 최고 수준 인 경향이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경기 침체 기간에 새로운 가구를 구입 </a:t>
            </a:r>
            <a:r>
              <a:rPr lang="ko-KR" alt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해야하는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소비자 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는보다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저렴한 대안을 사기 위해 비용을 절감 할 수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617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재미있는 회사입니다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온라인 채널에서 매출의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50 %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얻는 벽돌과 박격포 소매 업체입니다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소매 업계의 현 상황에서 많은 유명 투자가들이 최근 저평가 된 주식에 대한 지분을 개시 한 것은 놀라운 일이 아닙니다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잘 알려진 이름 중 일부는 다음과 같습니다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회사의 강력한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West Elm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브랜드와 선도적 인 전자 상거래 플랫폼은 앞으로 나아갈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성장을 이끌 것입니다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357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209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경쟁사 현황</a:t>
            </a:r>
            <a:r>
              <a:rPr lang="en-US" altLang="ko-KR" baseline="0" dirty="0" smtClean="0"/>
              <a:t> + </a:t>
            </a:r>
            <a:r>
              <a:rPr lang="ko-KR" altLang="en-US" baseline="0" dirty="0" smtClean="0"/>
              <a:t>산업분석</a:t>
            </a:r>
            <a:endParaRPr lang="en-US" altLang="ko-KR" baseline="0" dirty="0" smtClean="0"/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소매 부문은 당분간 압력을 받고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소비자 취향은 그 어느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 변덕스럽고 전자 상거래를 향한 움직임은보다 전통적인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브릭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앤드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모르타르 비즈니스 모델을 해치고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 (WSM)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투자자들은 이러한 추세를 느꼈다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주식은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$ 85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현재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$ 49.60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 떨어졌습니다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dirty="0" smtClean="0"/>
              <a:t>떨어진 이유는 온라인시장의 확대</a:t>
            </a:r>
            <a:r>
              <a:rPr lang="en-US" altLang="ko-KR" dirty="0" smtClean="0"/>
              <a:t>….?</a:t>
            </a:r>
          </a:p>
          <a:p>
            <a:r>
              <a:rPr lang="en-US" altLang="ko-KR" dirty="0" smtClean="0"/>
              <a:t>16</a:t>
            </a:r>
            <a:r>
              <a:rPr lang="ko-KR" altLang="en-US" dirty="0" smtClean="0"/>
              <a:t>년 투자비용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Novat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세후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이익 증가분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882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분석된 결과물의 활용 영역</a:t>
            </a:r>
            <a:endParaRPr lang="en-US" altLang="ko-KR" dirty="0" smtClean="0"/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(1)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광고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홍보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유통업에서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옴미채널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리테일링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(Omni-channel retailing)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주요 화두로 떠오르고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옴니채널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리테일링이란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인터넷 모바일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카탈로그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오프라인 매장 등 여러 가지 채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널을 유기적으로 결합해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고객경험을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극대화하는 것을 말한다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카탈로그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인터넷 매장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쇼룸 체험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인터넷 판매 각각의 역할을 정확히 구분해 주고 경로를 설계해 확실한 역할분담이 이루어지는 것을 강조하여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멀티채널의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정확한 역할을 설정하고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타켓에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적합한 메시지를 전달하여 광고 효과를 높인다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이때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브랜드별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광고비의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90%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가량을 카탈로그 제작 발송에 집중하고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카탈로그→매장→인터넷으로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그리고 다시 카탈로그 및 매장으로 이어지는 채널을 통해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인지→체험→구매→재구매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라는 선순환 구조를 만들어 낸다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프로모션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㈎ 오프라인프로모션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고객 충성도 확보를 위해 노력을 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잠재고객의 방문을 유도하기 위해 온라인으로 구매한 이력이 있는 신부에게 오프라인의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요리수업에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초대하는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프로모션을 설계하고 전문 요리사와 대화할 수 있는 기회를 제공하며 무료 시음의 기회와 함께 인기 조리법을 배울 수 있게 제공하였다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결혼선물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등록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(Wedding registry)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코너 운영은 결혼을 앞둔 고객이 오프라인 매장에서상담을 통해 사고 싶은 상품을 결정한 뒤 온라인에서 직접 구매할 수 있도록 도와준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또한 고객이 매장에서 바코드 인식기를 들고 다니면서 사고 싶은 물건에 바코드인식기를 대기만 하면 온라인에 관심 상품으로 자동 등록이 되어 친구나 가족들이 웹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사이트에 등록된 상품을 확인한 뒤 해당 사이트에서 바로 구매해 선물할 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있도록되어있다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61)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흥미있는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이벤트를 제공받은 고객의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80%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 “재미와 즐거운 쇼핑 경험” 에 점수를 높게 주었다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주방용품 전문 유통업체인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1992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년부터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권이 넘는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요리책을발간했다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샐러드나 빵 등 일반적인 식사를 위한 요리책도 있지만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할로윈데이나 추수감사절 등 특별한 날을 위한 요리책들도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프랑스식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이탈리아식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요리책이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베스트셀러이다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1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년에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번 발간을 하는데 요리책의 기본적인 종류도 다양하지만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같은 테마의 요리책을 계속 업데이트 시키고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.62)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발간된 책들은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COOKBOOK LIBRARY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코너에 진열되어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온라인 프로모션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카탈로그에 강점을 갖고 있는 회사였다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그러나 인터넷이 등장하면서 카탈로그의 지위가 흔들렸다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경영진은 카탈로그의 역할을 재정의했다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'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고객을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점포와 인터넷으로 끌어들이는 순수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마케팅채널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 것이다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이렇게 역할이 정해지자 카탈로그는 변신을 시작했다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단순한 제품 홍보에 그치지 않고 유익한 생활정보를 담기 시작했다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또 불특정 다수의 고객을 대상으로 한 천편일률적 내용과 무작위 배포 방식도 포기했다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대신 고객의 맞춤형 카탈로그로 변신했다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계절이나 특정한 시기에 맞는 버전도 내놓으며 구매 동기를 자극한다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고객의 필요에 따라 가치 있는 정보도 다르게 담았다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어린이용 가구에 관심이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있을것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같은 고객에게는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유기농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유아식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만들기 정보를 제공하고 그 내용은 전문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육아잡지수준이었다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이렇게 만든 카탈로그 버전만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여개에 달했다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발행 부수도 연간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억부에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이르렀다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제품 구매에 큰 관심이 없다고 판단되는 고객에게는 분량이 적은 버전을 발송하여 비용을 절감하였다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1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 이상 구매하지 않은 고객은 카탈로그 발송 명단에서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제외하는것도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잊지 않았다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카탈로그의 역할은 한마디로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각인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제품의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이미지를확실히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고객들에게 심어주어 구매 심리를 자극한다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㈐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CRM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CRM(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고객관계관리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중에서도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추천 엔진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(recommendation engine)'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이란 프로그램 개발에 집중 투자했다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고객의 인터넷 사용 행태와 오프라인 구매 실적에 따라 맞춤형 상품을 즉석 제안할 수 있을 정도로 발전했다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여기에 필요한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것은고객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데이터였다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데이터베이스로 만들어진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5800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만가구에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달하는 고객정보를 갖고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이를 위해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고객 동의를 얻어 수집하는 정보는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680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여종에 이른다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데이터를 가공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고객을 세분화한 뒤 개인적인 상황에 맞는 제품을 제안함으로써 구매하게 만드는 것이다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.64)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자사 브랜드인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포터리반과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웨스트엘름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매장에서 쇼핑을 한 경우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정교한 마케팅 작업에 의해 잠재 고객을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타켓팅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할 수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빅데이타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분석을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통해소비자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정보를 기본으로 새로운 오프라인 매장의 위치를 결정하기도 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05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매스티지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브랜드개념</a:t>
            </a:r>
            <a:endParaRPr lang="en-US" altLang="ko-KR" dirty="0" smtClean="0"/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소비의 고급화 경향과 상품을 구입할 때 품질대비 합리적인 가격을 중요 선택기준으로 생각하는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이성소비의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경향으로 소비의 양극화 현상이 대두 되고 있는 가운데 합리적인 가격과 명품의 가치를 동시에 추구하는 대중적인 명품의 새로운 트렌드가 형성되었다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이를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masstige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라고 하는데 ‘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mass(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대중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)’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와 ‘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prestige(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명성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)’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합성어로써 예전의 전통적인 명품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(Old Luxury Brand)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과는 달리 쉽게 접근할 수 있는 가격대로 경제적인 부담이 비교적 적고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소비자의 인식 속에서는 명품 브랜드와 동등한 위치로 명품보다 더 친근하게 다가갈 수 있는 제품이다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미국 보스턴 컨설팅 그룹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(BCG)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시카고 지사의 마이클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실버스타인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MichaelSilverstein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의해 트레이딩 업 현상에 대해 밝히면서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브랜드를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언급하기시작하였다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트레이딩 업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(Trading Up)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이란 미국 중산층 소비자들 사이에서 나타나는 소비패턴으로 높은 품질과 감성적인 가치를 제공하는 제품은 가격프리미엄을 주고서라도 구매하는 경향을 말하고 있다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과거 소수의 부유층만 구입할 수 있었던 고급 브랜드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(Old Luxury goods)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명품과는 달리 가격 면에서 중산층 소비자들도 구입 가능한 범위에 있지만 판매량 면에서는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일반제품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(conventional goods)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 상응한다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470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일반 대중 제품처럼 구입하기 너무 쉬우면 자연적으로 가치를 잃게 되고 유명 고급브랜드는 수용 할 수 있는 소비자가 제한적이다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그러나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브랜드는 소비자들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수용할 수 있는 최소의 영역에서 일반 대중 제품 가격에 프리미엄이 붙은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형태로미국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가정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40%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정도의 경제적 범위 내에서 가격이 측정된다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명품은 대개 세계적 거장들에 의해 수공의 형태로 제품이 생산된다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브랜드는 완전한 수공의 형태는 취하지는 않지만 명품과 같이 장인정신의 요소를 지니고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있어 제품을 만드는데 사람의 손길이 필요하거나 전통적인 수공을 사용하는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과정이포함되어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그리고 사회적 기초 의식에 있어서 명품을 엘리트주의를 따르고 제품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수용정도가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특정 계층을 통해서 이루어진다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하지만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브랜드는 계층을 구별하지 않고 다양한 사람들에게 가치를 어필하며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일반 대중 제품은 편리와 가격을 위주로 사람들에게 알리는 편이다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이러한 매스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티지 브랜드의 특성을 다른 제품과 비교하여 설명하면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배타적이지 않지만 제한되어 있고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비싸지는 않지만 프리미엄이 붙어 있으며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엘리트주의 보다는 가치를 공유하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고자 하는” 제품으로 파악 할 수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하버드 비즈니스 리뷰에 의하면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미국 전체 소비재 시장 규모의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19%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정도를 차지하며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연간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10~15%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성장세에 있다고 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중가 제품을 주로 구입하던 미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국 중산층 소비자가 품질이나 감성적인 만족을 얻기 위해 비교적 저렴한 고급품을 소비하는 추세가 늘어나고 있다는 것이다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단순히 가방과 의류 같은 패션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잡화 뿐만 아니라 식품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가전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가구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건강용품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애견용품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등과 같은 산업 전반에 널리 확장되고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41)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제품을 구입하는 소비자들은 네 가지의 감성적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니즈의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특징이 있는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것으로알려졌다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746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첫 번째로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자기만족 추구의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니즈를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갖고 싶어 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자신만의 시간을 갖고 휴식을 취하는데 도움이 되는 상품을 구입하길 원하는 것이다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두 번째는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인간관계를 결속시키고 그룹의 한 일원이 되는 소속감을 주는 제품을 사용하길 원한다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미국소수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계층의 이주민이 주류 사회에 속해야 한다는 생각으로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니먼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마커스나 삭스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피프드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에비뉴와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같은 백화점에서 의류나 시계를 구입하여 사회적 성공과 고급 취향을 가진 그룹에 속한다는 것을 드러내고 싶은 심리를 들 수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세 번째는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색다른 경험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모험과 재미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이국적인 경험을 원하는 자아 발견의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니즈이다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네 번째는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제품을 소비함으로서 자신을 표현하고 자신만의 스타일을 만들어내 다양한 그룹의 사람들에게 자신이 어떤 스타일을 선호하는지 전달하고자 한다는 것이다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.43)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소비자의 심리를 분석하여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마케팅은 기업들의 전략적 툴로 사용되고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9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주방과 식사에 관련된 모든 것을 파는 전문 소매업체이다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창립때부터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키친웨어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한 분야에서 전문성을 꾸준히 키워왔으며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부엌용품에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관해서는 쿡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킹웨어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디너웨어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커트러리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프랫웨어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글라스웨어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베이킹웨어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바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향료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조리기구심지어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요리책까지 키친을 위한 모든 제품이 총망라된 브랜드이다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브랜드는 역사와 고풍스러운 문화의 갈증을 느끼고 있는 소비자들이 가격대가 비싸지만 프랑스의 멋스럽고 고급스러운 문화에 바탕을 둔 상품을 주로 취급하고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엄청난 규모의 매장은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엔틱이나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클래식 스타일의 제품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내츄럴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스타일이나 모던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컨템퍼러리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스타일 제품 등 섹션을 구분하여 전시되어있다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특히 프랑스산 냄비 세트나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식기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올리브 오일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로마산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물병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북이탈리아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수제 치즈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영국 디자인의 토스터 등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유럽산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고급 제품들이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대표상품으로 자리잡고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미국시장의 대표적인 할인점은 아니나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중산층 이상의 자신만의공간을 추구하며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새로운 문화를 창조하고자 하는 소비자가 주 고객이다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크레이트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앤 배럴은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포터리반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자회사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 함께 미국을 대표하는 생활용품 브랜드로 국내에도 많이 알려져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모던하면서도 개성이 강하며 원색적인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컬러를 사용해 스타일리쉬한 분위기를 연출하는 디자인을 추구한다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일반 가정의 집처럼 제품을 연출하여 진열하는 방식을 처음 시도한 브랜드로 유명하다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콘란샵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(Conran Shop)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영국의 유명디자이너 테렌스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콘란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(Terence Conran)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의해 시작되어 뛰어난 디자인의 인테리어 가구 및 가정용품 대형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리테일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샵 브랜드이다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콘란샵은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철저히 ‘미적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기준’에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맞춰 디자인을 하고 선별한다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토탈 라이프스타일 개념의 선구자인 테렌스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콘란은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철저히 자신이 원하는 것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자신만의 취향을 반영한 제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품을 만들고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선별한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콘란표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모던디자인을 전파하여 ‘아름다운 생활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혁명’을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만든다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사람이 즐길 수 있는 삶의 스타일을 만드는 것이 브랜드의 비전이다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022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1956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처크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캘리포니아의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소노마라는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곳에서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처음문을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열었다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별볼일 없는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키친상품을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판매하다가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가게를 프랑스스타일로 만들고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70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년대에 사업의 범위를 확장하기 위해 우편주문카탈로그를 출판했습니다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당시의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주요 고객을 위한 서비스에 헌신했고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 서비스의 높은 수준에 맞추어 매장 직원과의 많은 의사소통을 통해 고객이 쉽게 상품을 구매할 수 있도록 도와주었습니다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타 지역의 배송은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UPS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통해 무료로 배송해주고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충전계좌를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개설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할수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있었으며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반품은 고객에게 질문없이 진행을 하여 브랜드의 인지도를 높였습니다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1980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 정원 관련 카탈로그를 인수함으로써 연간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3000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만 고객을 달성했고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1990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년대 웨딩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레스트리지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신부를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타켓으로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하는 최초의 전문 유통 업체를 만들었다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당시 경기 침체로 매출이 하락하였지만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브랜드의 인지도를 높이기 위해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24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TV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쇼핑 네트워크를 도입하였다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 결과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매출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억 달러를 달성하고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뉴욕 증권 거래소에 상장되었다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691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hangingPunc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ko-KR" dirty="0" smtClean="0"/>
              <a:t>Williams Sonoma Home </a:t>
            </a:r>
            <a:r>
              <a:rPr lang="ko-KR" altLang="en-US" dirty="0" smtClean="0"/>
              <a:t>현황</a:t>
            </a:r>
            <a:r>
              <a:rPr lang="en-US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: </a:t>
            </a:r>
            <a:r>
              <a:rPr lang="ko-KR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매출액</a:t>
            </a:r>
            <a:r>
              <a:rPr lang="en-US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이익률</a:t>
            </a:r>
            <a:endParaRPr lang="en-US" altLang="ko-KR" kern="100" dirty="0" smtClean="0">
              <a:latin typeface="Times New Roman" panose="02020603050405020304" pitchFamily="18" charset="0"/>
              <a:ea typeface="Nanum Myeongjo"/>
              <a:cs typeface="Arial" panose="020B0604020202020204" pitchFamily="34" charset="0"/>
            </a:endParaRPr>
          </a:p>
          <a:p>
            <a:pPr marL="0" indent="0" hangingPunc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ko-KR" altLang="en-US" sz="1050" kern="100" dirty="0" err="1" smtClean="0">
                <a:latin typeface="Times New Roman" panose="02020603050405020304" pitchFamily="18" charset="0"/>
                <a:ea typeface="바탕체" panose="02030609000101010101" pitchFamily="17" charset="-127"/>
                <a:cs typeface="Arial" panose="020B0604020202020204" pitchFamily="34" charset="0"/>
              </a:rPr>
              <a:t>소노마</a:t>
            </a:r>
            <a:r>
              <a:rPr lang="ko-KR" altLang="en-US" sz="1050" kern="100" baseline="0" dirty="0" err="1" smtClean="0">
                <a:latin typeface="Times New Roman" panose="02020603050405020304" pitchFamily="18" charset="0"/>
                <a:ea typeface="바탕체" panose="02030609000101010101" pitchFamily="17" charset="-127"/>
                <a:cs typeface="Arial" panose="020B0604020202020204" pitchFamily="34" charset="0"/>
              </a:rPr>
              <a:t>에</a:t>
            </a:r>
            <a:r>
              <a:rPr lang="ko-KR" altLang="en-US" sz="1050" kern="100" baseline="0" dirty="0" smtClean="0">
                <a:latin typeface="Times New Roman" panose="02020603050405020304" pitchFamily="18" charset="0"/>
                <a:ea typeface="바탕체" panose="02030609000101010101" pitchFamily="17" charset="-127"/>
                <a:cs typeface="Arial" panose="020B0604020202020204" pitchFamily="34" charset="0"/>
              </a:rPr>
              <a:t> 대한 </a:t>
            </a:r>
            <a:r>
              <a:rPr lang="ko-KR" altLang="en-US" sz="1050" kern="100" baseline="0" dirty="0" err="1" smtClean="0">
                <a:latin typeface="Times New Roman" panose="02020603050405020304" pitchFamily="18" charset="0"/>
                <a:ea typeface="바탕체" panose="02030609000101010101" pitchFamily="17" charset="-127"/>
                <a:cs typeface="Arial" panose="020B0604020202020204" pitchFamily="34" charset="0"/>
              </a:rPr>
              <a:t>손익계산서입니다</a:t>
            </a:r>
            <a:r>
              <a:rPr lang="en-US" altLang="ko-KR" sz="1050" kern="100" baseline="0" dirty="0" smtClean="0">
                <a:latin typeface="Times New Roman" panose="02020603050405020304" pitchFamily="18" charset="0"/>
                <a:ea typeface="바탕체" panose="02030609000101010101" pitchFamily="17" charset="-127"/>
                <a:cs typeface="Arial" panose="020B0604020202020204" pitchFamily="34" charset="0"/>
              </a:rPr>
              <a:t>.</a:t>
            </a:r>
          </a:p>
          <a:p>
            <a:pPr marL="0" indent="0" hangingPunct="0">
              <a:spcAft>
                <a:spcPts val="600"/>
              </a:spcAft>
              <a:buFont typeface="Wingdings" panose="05000000000000000000" pitchFamily="2" charset="2"/>
              <a:buNone/>
            </a:pPr>
            <a:endParaRPr lang="en-US" altLang="ko-KR" sz="1050" kern="100" baseline="0" dirty="0" smtClean="0">
              <a:latin typeface="Times New Roman" panose="02020603050405020304" pitchFamily="18" charset="0"/>
              <a:ea typeface="바탕체" panose="02030609000101010101" pitchFamily="17" charset="-127"/>
              <a:cs typeface="Arial" panose="020B0604020202020204" pitchFamily="34" charset="0"/>
            </a:endParaRPr>
          </a:p>
          <a:p>
            <a:pPr marL="0" indent="0" hangingPunc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ko-KR" sz="1050" kern="100" baseline="0" dirty="0" smtClean="0">
                <a:latin typeface="Times New Roman" panose="02020603050405020304" pitchFamily="18" charset="0"/>
                <a:ea typeface="바탕체" panose="02030609000101010101" pitchFamily="17" charset="-127"/>
                <a:cs typeface="Arial" panose="020B0604020202020204" pitchFamily="34" charset="0"/>
              </a:rPr>
              <a:t/>
            </a:r>
            <a:br>
              <a:rPr lang="en-US" altLang="ko-KR" sz="1050" kern="100" baseline="0" dirty="0" smtClean="0">
                <a:latin typeface="Times New Roman" panose="02020603050405020304" pitchFamily="18" charset="0"/>
                <a:ea typeface="바탕체" panose="02030609000101010101" pitchFamily="17" charset="-127"/>
                <a:cs typeface="Arial" panose="020B0604020202020204" pitchFamily="34" charset="0"/>
              </a:rPr>
            </a:br>
            <a:endParaRPr lang="ko-KR" altLang="ko-KR" sz="1050" kern="100" dirty="0" smtClean="0"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r>
              <a:rPr lang="en-US" altLang="ko-KR" dirty="0" smtClean="0"/>
              <a:t>2015</a:t>
            </a:r>
            <a:r>
              <a:rPr lang="ko-KR" altLang="en-US" dirty="0" smtClean="0"/>
              <a:t>년말부터 미국주택시장의 침체기로 인한 가정 가구에 대한 수요가 감소하였고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강력한 경쟁자들의 저렴한 제품과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새로운 경쟁자들의 시장진입으로 인해 흔들렸으나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돌파구를 찾아 정상궤도로 올라왔습니다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838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hangingPunc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ko-KR" dirty="0" smtClean="0"/>
              <a:t>Williams Sonoma Home </a:t>
            </a:r>
            <a:r>
              <a:rPr lang="ko-KR" altLang="en-US" dirty="0" smtClean="0"/>
              <a:t>현황</a:t>
            </a:r>
            <a:r>
              <a:rPr lang="en-US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: </a:t>
            </a:r>
            <a:r>
              <a:rPr lang="ko-KR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매출액</a:t>
            </a:r>
            <a:r>
              <a:rPr lang="en-US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이익률</a:t>
            </a:r>
            <a:r>
              <a:rPr lang="en-US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성장 과정</a:t>
            </a:r>
            <a:r>
              <a:rPr lang="en-US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경쟁사 현황 등 산업 분석 등</a:t>
            </a:r>
            <a:endParaRPr lang="ko-KR" altLang="ko-KR" sz="1050" kern="100" dirty="0" smtClean="0"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 그래프는 </a:t>
            </a:r>
            <a:r>
              <a:rPr lang="en-US" altLang="ko-KR" dirty="0" smtClean="0"/>
              <a:t>WSM</a:t>
            </a:r>
            <a:r>
              <a:rPr lang="ko-KR" altLang="en-US" dirty="0" smtClean="0"/>
              <a:t>의 뉴욕증시입니다</a:t>
            </a:r>
            <a:r>
              <a:rPr lang="en-US" altLang="ko-KR" dirty="0" smtClean="0"/>
              <a:t>. 15</a:t>
            </a:r>
            <a:r>
              <a:rPr lang="ko-KR" altLang="en-US" dirty="0" err="1" smtClean="0"/>
              <a:t>년도말까지</a:t>
            </a:r>
            <a:r>
              <a:rPr lang="ko-KR" altLang="en-US" dirty="0" smtClean="0"/>
              <a:t> 상승세였지만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후부터 다시 하락을 하다가 최근에 다시 상승하는 것을 볼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상승하는 이유 중 하나는 </a:t>
            </a:r>
            <a:r>
              <a:rPr lang="en-US" altLang="ko-KR" dirty="0" smtClean="0"/>
              <a:t>CRM</a:t>
            </a:r>
            <a:r>
              <a:rPr lang="ko-KR" altLang="en-US" dirty="0" smtClean="0"/>
              <a:t>을 성공적으로 수행했기 때문입니다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798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전에서 언급했던 강력한 경쟁사들은 주로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크레이트앤배럴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배드배스앤비욘드</a:t>
            </a:r>
            <a:r>
              <a:rPr lang="en-US" altLang="ko-KR" baseline="0" dirty="0" smtClean="0"/>
              <a:t>,</a:t>
            </a:r>
            <a:r>
              <a:rPr lang="ko-KR" altLang="en-US" baseline="0" dirty="0" err="1" smtClean="0"/>
              <a:t>해버티</a:t>
            </a:r>
            <a:r>
              <a:rPr lang="en-US" altLang="ko-KR" baseline="0" dirty="0" smtClean="0"/>
              <a:t>,</a:t>
            </a:r>
            <a:r>
              <a:rPr lang="ko-KR" altLang="en-US" baseline="0" dirty="0" err="1" smtClean="0"/>
              <a:t>홈디포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월마트</a:t>
            </a:r>
            <a:r>
              <a:rPr lang="en-US" altLang="ko-KR" baseline="0" dirty="0" smtClean="0"/>
              <a:t>,</a:t>
            </a:r>
            <a:r>
              <a:rPr lang="ko-KR" altLang="en-US" baseline="0" dirty="0" err="1" smtClean="0"/>
              <a:t>이케아</a:t>
            </a:r>
            <a:r>
              <a:rPr lang="ko-KR" altLang="en-US" baseline="0" dirty="0" smtClean="0"/>
              <a:t> 등이 있습니다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757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859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23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208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519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301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23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109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714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2203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69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FE9C142-62C7-409E-9339-66FC54B43C30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854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6564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90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0755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80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96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436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75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05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830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420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27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FE9C142-62C7-409E-9339-66FC54B43C30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1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FE9C142-62C7-409E-9339-66FC54B43C30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912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williams-sonoma-inc-?trk=ppro_cpro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williams-sonoma-inc-?trk=ppro_cpro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williams-sonoma-inc-?trk=ppro_cpro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brkorea.com/magazine/article/view/1_1/article_no/342" TargetMode="Externa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96510" y="2495937"/>
            <a:ext cx="33989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고객관계관리</a:t>
            </a:r>
            <a:endParaRPr lang="ko-KR" altLang="en-US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12742" y="4463934"/>
            <a:ext cx="4211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CRM </a:t>
            </a:r>
            <a:r>
              <a:rPr lang="ko-KR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관련 선진기업 사례를 </a:t>
            </a:r>
            <a:r>
              <a:rPr lang="ko-KR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이현호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825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ed, Bath &amp; Beyond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363" y="3065847"/>
            <a:ext cx="16478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rate and Barrel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98" b="38122"/>
          <a:stretch/>
        </p:blipFill>
        <p:spPr bwMode="auto">
          <a:xfrm>
            <a:off x="1926087" y="3086524"/>
            <a:ext cx="1952005" cy="43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l-Mart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471" y="3958089"/>
            <a:ext cx="2467610" cy="6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me Depot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220" y="3809673"/>
            <a:ext cx="948396" cy="94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averty Furnitur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63"/>
          <a:stretch/>
        </p:blipFill>
        <p:spPr bwMode="auto">
          <a:xfrm>
            <a:off x="7615490" y="3086524"/>
            <a:ext cx="2857500" cy="56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kea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920" y="4046962"/>
            <a:ext cx="1406640" cy="47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Williams Sonoma(WSM)</a:t>
            </a:r>
          </a:p>
        </p:txBody>
      </p:sp>
    </p:spTree>
    <p:extLst>
      <p:ext uri="{BB962C8B-B14F-4D97-AF65-F5344CB8AC3E}">
        <p14:creationId xmlns:p14="http://schemas.microsoft.com/office/powerpoint/2010/main" val="40705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Williams Sonoma(WSM)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4871" t="11464" r="15000"/>
          <a:stretch/>
        </p:blipFill>
        <p:spPr>
          <a:xfrm>
            <a:off x="2014324" y="3891331"/>
            <a:ext cx="2532241" cy="17150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8834" t="14810" r="10768"/>
          <a:stretch/>
        </p:blipFill>
        <p:spPr>
          <a:xfrm>
            <a:off x="1947571" y="2181289"/>
            <a:ext cx="2653600" cy="1508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366" y="2135569"/>
            <a:ext cx="4827063" cy="324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2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6572" y="1939260"/>
            <a:ext cx="9679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 데이터 축적 방법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762293" y="434672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브랜드 판매 촉진 및 다양한 온라인 및 오프라인 마케팅 전략을 통한 마케팅 투자 최적화에 중점을 둡니다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수익성있는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성장을 주도하기위한 주요 브랜드 이니셔티브를 지원하는 계획을 수립하고 신규 확보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보유 및 고객 재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활성화를위한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프로그램 식별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SEO / SEM,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유료 검색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제휴 마케팅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디스플레이 마케팅 및 기타 디지털 채널 프로그램 관리자와 협력하여 브랜드의 온라인 지출 계획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측정 및 최적화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판매 계획의 유효성을 검증하고 재 검증 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마케팅 채널에서 계획 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예산 대비 실적에 대해 고위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간부에게보고하고보고하십시오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카탈로그 이름 선택 프로세스에 대해 고객 분석 팀과 긴밀히 협력하고 페이지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빈도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도달 범위 및 형식을 최적화하는 사려 깊은 테스트 디자인을 설계 및 실행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하십시오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*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연간 예산 및 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계획 비즈니스 목표 및 투자 전략 개발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독점적 인 도예 용품 레지스트리 마케팅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프로그램에 걸쳐 지속적으로 최적화 된 지출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다이렉트 마케팅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고도의 세부 지향적 인 경험을 바탕으로 강력한 교차 기능적 관계를 구축하고 급변하는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급변하는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다 채널 소매 환경에서 일하는 데 탁월합니다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6506041" y="-432852"/>
            <a:ext cx="6096000" cy="139422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Focus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 driving brand sales and optimizing the marketing investment through various online and offline marketing strategies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Responsible for developing plans in support of key brand initiatives to drive profitable growth, as well as identifying programs to acquire new, retain existing, and reactivate customers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Partner with the program managers in SEO/SEM, Paid Search, affiliate marketing, display marketing, and other digital channels in planning, implementing, measuring, and optimizing brands' online spend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Build customer growth plans to validate sales plans, as well as re-forecast and report to senior leadership on performance against Plan/Budget across all marketing channels. 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Work closely with our Customer Analytics team on the catalog name selection process, and design and execute thoughtful test designs that best optimize pages, frequency, reach, and format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Develop annual budget and 3YR business goals and investment strategies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Own Pottery Barn Kids baby registry marketing, continually optimizing spend across all programs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Experienced in direct marketing, analytical, highly detail-oriented and excels at building strong cross-functional relationships and working in a fast-paced, rapidly changing multi-channel retail environment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Drive retail and online sales by optimizing the marketing investment across all digital channels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Develop plans in support of brand annual and seasonal initiatives, and identify programs to acquire new and retain existing customers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Partner with the program managers in SEO/SEM, affiliate marketing, display marketing, and other digital channels in planning, implementing, measuring, and optimizing the brand’s online spend.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Execute tests and optimization of campaign performance, scaling successful campaigns, testing of content and marketing messaging, marketing budget management and reporting on KPI’s. 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Interact regularly with merchants, creative, finance and cross-channel representatives. 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Heavy focus on managing budgets, revenue &amp; spend forecast targets and analysis.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Own Pottery Barn Kids baby registry marketing, continually optimizing spend across all programs.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Develop annual budget and 3YR business goals and investment strategies with internal team and broader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eCommerce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teams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5680" y="807273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CRM &amp; Digital Marketing Manager - Pottery Barn Kids</a:t>
            </a:r>
          </a:p>
          <a:p>
            <a:pPr fontAlgn="base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Williams-Sonoma, Inc.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2016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샌프란시스코 베이 지역</a:t>
            </a:r>
          </a:p>
          <a:p>
            <a:pPr fontAlgn="base"/>
            <a:endParaRPr lang="en-US" altLang="ko-KR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endParaRPr lang="en-US" altLang="ko-KR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en-US" altLang="ko-KR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Online Marketing Analyst - Pottery Barn Kids</a:t>
            </a:r>
          </a:p>
          <a:p>
            <a:pPr fontAlgn="base"/>
            <a:r>
              <a:rPr lang="en-US" altLang="ko-KR" dirty="0">
                <a:solidFill>
                  <a:srgbClr val="434649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Williams-Sonoma, Inc.</a:t>
            </a:r>
            <a:endParaRPr lang="en-US" altLang="ko-KR" dirty="0">
              <a:solidFill>
                <a:srgbClr val="43464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 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 2016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 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(7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개월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0" i="0" dirty="0">
              <a:solidFill>
                <a:srgbClr val="66696A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CRM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692" y="2667267"/>
            <a:ext cx="4198388" cy="14142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466" y="2477125"/>
            <a:ext cx="4594172" cy="16180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93315" y="4556760"/>
            <a:ext cx="4405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카탈로그 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매장 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인터넷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37635" y="5160372"/>
            <a:ext cx="4916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인지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체험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구매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재구매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19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737" y="2591067"/>
            <a:ext cx="6576526" cy="33672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CRM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6572" y="1939260"/>
            <a:ext cx="9679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 도구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416329" y="0"/>
            <a:ext cx="5018231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브랜드 판매 촉진 및 다양한 온라인 및 오프라인 마케팅 전략을 통한 마케팅 투자 최적화에 중점을 둡니다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수익성있는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성장을 주도하기위한 주요 브랜드 이니셔티브를 지원하는 계획을 수립하고 신규 확보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보유 및 고객 재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활성화를위한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프로그램 식별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SEO / SEM,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유료 검색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제휴 마케팅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디스플레이 마케팅 및 기타 디지털 채널 프로그램 관리자와 협력하여 브랜드의 온라인 지출 계획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측정 및 최적화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판매 계획의 유효성을 검증하고 재 검증 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마케팅 채널에서 계획 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예산 대비 실적에 대해 고위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간부에게보고하고보고하십시오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카탈로그 이름 선택 프로세스에 대해 고객 분석 팀과 긴밀히 협력하고 페이지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빈도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도달 범위 및 형식을 최적화하는 사려 깊은 테스트 디자인을 설계 및 실행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하십시오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*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연간 예산 및 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계획 비즈니스 목표 및 투자 전략 개발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독점적 인 도예 용품 레지스트리 마케팅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프로그램에 걸쳐 지속적으로 최적화 된 지출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다이렉트 마케팅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고도의 세부 지향적 인 경험을 바탕으로 강력한 교차 기능적 관계를 구축하고 급변하는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급변하는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다 채널 소매 환경에서 일하는 데 탁월합니다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026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25880" y="1011489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CRM &amp; Digital Marketing Manager - Pottery Barn Kids</a:t>
            </a:r>
          </a:p>
          <a:p>
            <a:pPr fontAlgn="base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Williams-Sonoma, Inc.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2016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샌프란시스코 베이 지역</a:t>
            </a:r>
          </a:p>
          <a:p>
            <a:pPr fontAlgn="base"/>
            <a:endParaRPr lang="en-US" altLang="ko-KR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endParaRPr lang="en-US" altLang="ko-KR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en-US" altLang="ko-KR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Online Marketing Analyst - Pottery Barn Kids</a:t>
            </a:r>
          </a:p>
          <a:p>
            <a:pPr fontAlgn="base"/>
            <a:r>
              <a:rPr lang="en-US" altLang="ko-KR" dirty="0">
                <a:solidFill>
                  <a:srgbClr val="434649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Williams-Sonoma, Inc.</a:t>
            </a:r>
            <a:endParaRPr lang="en-US" altLang="ko-KR" dirty="0">
              <a:solidFill>
                <a:srgbClr val="43464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 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 2016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 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(7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개월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0" i="0" dirty="0">
              <a:solidFill>
                <a:srgbClr val="66696A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CRM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6572" y="1939260"/>
            <a:ext cx="9679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분석된 결과물의 활용 영역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80" y="2591067"/>
            <a:ext cx="4134803" cy="3371289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511793" y="2390338"/>
            <a:ext cx="4252163" cy="3297615"/>
            <a:chOff x="6511793" y="2390338"/>
            <a:chExt cx="4252163" cy="329761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l="75977" b="82313"/>
            <a:stretch/>
          </p:blipFill>
          <p:spPr>
            <a:xfrm>
              <a:off x="6511793" y="2400925"/>
              <a:ext cx="1728985" cy="141616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l="75977" t="22208" b="55792"/>
            <a:stretch/>
          </p:blipFill>
          <p:spPr>
            <a:xfrm>
              <a:off x="9035956" y="2390338"/>
              <a:ext cx="1728000" cy="1426747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rcRect l="75977" t="44743" b="33559"/>
            <a:stretch/>
          </p:blipFill>
          <p:spPr>
            <a:xfrm>
              <a:off x="6511793" y="4271793"/>
              <a:ext cx="1696926" cy="141616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rcRect l="75977" t="76152"/>
            <a:stretch/>
          </p:blipFill>
          <p:spPr>
            <a:xfrm>
              <a:off x="9051493" y="4276711"/>
              <a:ext cx="1696926" cy="1411242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080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WSM ì ë ë¤ ì±ë ìë§¤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50"/>
          <a:stretch/>
        </p:blipFill>
        <p:spPr bwMode="auto">
          <a:xfrm>
            <a:off x="1612987" y="2223741"/>
            <a:ext cx="8966027" cy="347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WSM West Elm - ê°ì ì±ì¥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26"/>
          <a:stretch/>
        </p:blipFill>
        <p:spPr bwMode="auto">
          <a:xfrm>
            <a:off x="1369815" y="2009628"/>
            <a:ext cx="9452370" cy="396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WSM ê¸ë¡ë² íì¥ì ì¥ê¸° ì±ì¥ ê¸°íë¥¼ ì ê³µí©ëë¤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3" b="-1"/>
          <a:stretch/>
        </p:blipFill>
        <p:spPr bwMode="auto">
          <a:xfrm>
            <a:off x="2812377" y="1962494"/>
            <a:ext cx="6727497" cy="401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ì¸ì ë ë¸ëëì WSM í¬í¸í´ë¦¬ì¤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5"/>
          <a:stretch/>
        </p:blipFill>
        <p:spPr bwMode="auto">
          <a:xfrm>
            <a:off x="3006762" y="2009628"/>
            <a:ext cx="6338728" cy="38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미래발전방향</a:t>
            </a:r>
            <a:endParaRPr lang="en-US" altLang="ko-KR" sz="2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1999457" y="2009628"/>
            <a:ext cx="8049424" cy="3604094"/>
            <a:chOff x="1999457" y="2009628"/>
            <a:chExt cx="8049424" cy="3604094"/>
          </a:xfrm>
        </p:grpSpPr>
        <p:pic>
          <p:nvPicPr>
            <p:cNvPr id="5" name="Picture 4" descr="ì¸ì ë ë¸ëëì WSM í¬í¸í´ë¦¬ì¤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175"/>
            <a:stretch/>
          </p:blipFill>
          <p:spPr bwMode="auto">
            <a:xfrm>
              <a:off x="2332832" y="2009628"/>
              <a:ext cx="3200616" cy="1958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WSM ê¸ë¡ë² íì¥ì ì¥ê¸° ì±ì¥ ê¸°íë¥¼ ì ê³µí©ëë¤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093" b="-1"/>
            <a:stretch/>
          </p:blipFill>
          <p:spPr bwMode="auto">
            <a:xfrm>
              <a:off x="6404726" y="2009628"/>
              <a:ext cx="3207057" cy="1912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WSM West Elm - ê°ì ì±ì¥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026"/>
            <a:stretch/>
          </p:blipFill>
          <p:spPr bwMode="auto">
            <a:xfrm>
              <a:off x="1999457" y="4112107"/>
              <a:ext cx="3580291" cy="1501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WSM ì ë ë¤ ì±ë ìë§¤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350"/>
            <a:stretch/>
          </p:blipFill>
          <p:spPr bwMode="auto">
            <a:xfrm>
              <a:off x="6176126" y="4112107"/>
              <a:ext cx="3872755" cy="1501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841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WSM ì ë ë¤ ì±ë ìë§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647" y="2172240"/>
            <a:ext cx="5163185" cy="387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미래발전방향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7545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미래발전방향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10073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9892" y="4306562"/>
            <a:ext cx="9005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>
              <a:spcAft>
                <a:spcPts val="600"/>
              </a:spcAft>
            </a:pPr>
            <a:r>
              <a:rPr lang="ko-KR" altLang="en-US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국</a:t>
            </a:r>
            <a:r>
              <a:rPr lang="ko-KR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내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기업들이 배워야 할 점</a:t>
            </a:r>
            <a:endParaRPr lang="ko-KR" altLang="ko-KR" sz="1400" kern="100" dirty="0">
              <a:latin typeface="Times New Roman" panose="02020603050405020304" pitchFamily="18" charset="0"/>
              <a:ea typeface="바탕체" panose="02030609000101010101" pitchFamily="17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6. </a:t>
            </a:r>
            <a:r>
              <a:rPr lang="ko-KR" altLang="en-US" sz="2400" dirty="0"/>
              <a:t>국내 기업들이 배워야 할 점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95131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30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0266" y="1137255"/>
            <a:ext cx="995541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브랜드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주방용품 브랜드 사례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Williams </a:t>
            </a:r>
            <a:r>
              <a:rPr lang="en-US" altLang="ko-KR" sz="2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Sonom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CRM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미래 발전 방향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국내 기업들이 배워야 할 점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63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53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08000" y="2447720"/>
            <a:ext cx="112776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</a:pP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해당 기업 현황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: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매출액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이익률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성장 과정</a:t>
            </a:r>
            <a:r>
              <a:rPr lang="en-US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경쟁사 현황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등 산업 분석 등</a:t>
            </a:r>
            <a:endParaRPr lang="ko-KR" altLang="ko-KR" sz="1400" kern="100" dirty="0" smtClean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pPr marL="342900" lvl="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</a:pPr>
            <a:r>
              <a:rPr lang="en-US" altLang="ko-KR" kern="100" dirty="0">
                <a:latin typeface="Nanum Myeongjo"/>
                <a:ea typeface="바탕체" panose="02030609000101010101" pitchFamily="17" charset="-127"/>
                <a:cs typeface="Arial" panose="020B0604020202020204" pitchFamily="34" charset="0"/>
              </a:rPr>
              <a:t>CRM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관련 내용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: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고객 데이터 축적 방법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데이터 분석 도구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분석된 결과물의 활용 영역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(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예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: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이탈고객관리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차별화된 신제품 개발 등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)</a:t>
            </a:r>
            <a:endParaRPr lang="ko-KR" altLang="ko-KR" sz="1400" kern="100" dirty="0" smtClean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pPr marL="342900" lvl="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</a:pP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미래 발전 방향</a:t>
            </a:r>
            <a:endParaRPr lang="ko-KR" altLang="ko-KR" sz="1400" kern="100" dirty="0" smtClean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pPr marL="342900" lvl="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</a:pP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국내 기업들이 배워야 할 점</a:t>
            </a:r>
            <a:endParaRPr lang="ko-KR" altLang="ko-KR" sz="1400" kern="100" dirty="0" smtClean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pPr hangingPunct="0">
              <a:spcAft>
                <a:spcPts val="600"/>
              </a:spcAft>
            </a:pP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기타 유의해야 할 사항</a:t>
            </a:r>
            <a:endParaRPr lang="ko-KR" altLang="ko-KR" sz="1400" kern="100" dirty="0" smtClean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pPr marL="342900" lvl="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  <a:tabLst>
                <a:tab pos="-914400" algn="l"/>
              </a:tabLst>
            </a:pP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사례는 가능한 구체적으로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 (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하지만 어렵지 않게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)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작성할 것</a:t>
            </a:r>
            <a:endParaRPr lang="ko-KR" altLang="ko-KR" sz="1400" kern="100" dirty="0" smtClean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pPr marL="342900" lvl="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  <a:tabLst>
                <a:tab pos="-914400" algn="l"/>
              </a:tabLst>
            </a:pP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참고한 사이트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문헌을 꼭 명시할 것</a:t>
            </a:r>
            <a:endParaRPr lang="ko-KR" altLang="ko-KR" sz="1400" kern="100" dirty="0" smtClean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pPr marL="342900" lvl="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  <a:tabLst>
                <a:tab pos="-914400" algn="l"/>
              </a:tabLst>
            </a:pP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수강생이 개발한 사례의 독자는 국내 기업에서 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CRM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관련된 업무를 수행하는 기업인일 것으로 예상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.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우수한 사례는 향후 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CRM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전문 컨텐츠 블로그에 올릴 계획을 갖고 있음</a:t>
            </a:r>
            <a:endParaRPr lang="ko-KR" altLang="ko-KR" sz="1400" kern="100" dirty="0" smtClean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r>
              <a:rPr lang="en-US" altLang="ko-KR" kern="100" dirty="0">
                <a:latin typeface="Nanum Myeongjo"/>
                <a:ea typeface="바탕체" panose="02030609000101010101" pitchFamily="17" charset="-127"/>
                <a:cs typeface="Arial" panose="020B0604020202020204" pitchFamily="34" charset="0"/>
              </a:rPr>
              <a:t> </a:t>
            </a:r>
            <a:endParaRPr lang="ko-KR" altLang="ko-KR" sz="1400" kern="100" dirty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83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Constructs_WSM_RevVsProfitGrowth_2016-09-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008" y="2965820"/>
            <a:ext cx="6262236" cy="24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Williams Sonoma(WSM)</a:t>
            </a:r>
          </a:p>
        </p:txBody>
      </p:sp>
    </p:spTree>
    <p:extLst>
      <p:ext uri="{BB962C8B-B14F-4D97-AF65-F5344CB8AC3E}">
        <p14:creationId xmlns:p14="http://schemas.microsoft.com/office/powerpoint/2010/main" val="350810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25880" y="1011489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CRM &amp; Digital Marketing Manager - Pottery Barn Kids</a:t>
            </a:r>
          </a:p>
          <a:p>
            <a:pPr fontAlgn="base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Williams-Sonoma, Inc.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2016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샌프란시스코 베이 지역</a:t>
            </a:r>
          </a:p>
          <a:p>
            <a:pPr fontAlgn="base"/>
            <a:endParaRPr lang="en-US" altLang="ko-KR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endParaRPr lang="en-US" altLang="ko-KR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en-US" altLang="ko-KR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Online Marketing Analyst - Pottery Barn Kids</a:t>
            </a:r>
          </a:p>
          <a:p>
            <a:pPr fontAlgn="base"/>
            <a:r>
              <a:rPr lang="en-US" altLang="ko-KR" dirty="0">
                <a:solidFill>
                  <a:srgbClr val="434649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Williams-Sonoma, Inc.</a:t>
            </a:r>
            <a:endParaRPr lang="en-US" altLang="ko-KR" dirty="0">
              <a:solidFill>
                <a:srgbClr val="43464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 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 2016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 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(7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개월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0" i="0" dirty="0">
              <a:solidFill>
                <a:srgbClr val="66696A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426" y="3428733"/>
            <a:ext cx="3870000" cy="19814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CRM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6572" y="1939260"/>
            <a:ext cx="9679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분석된 결과물의 활용 영역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51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95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90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15999" y="1609544"/>
            <a:ext cx="100029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참고문헌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>
                <a:hlinkClick r:id="rId2"/>
              </a:rPr>
              <a:t>http</a:t>
            </a:r>
            <a:r>
              <a:rPr lang="ko-KR" altLang="en-US" dirty="0">
                <a:hlinkClick r:id="rId2"/>
              </a:rPr>
              <a:t>://</a:t>
            </a:r>
            <a:r>
              <a:rPr lang="ko-KR" altLang="en-US" dirty="0" smtClean="0">
                <a:hlinkClick r:id="rId2"/>
              </a:rPr>
              <a:t>www.hbrkorea.com/magazine/article/view/1_1/article_no/342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https://ko.wikipedia.org/wiki/%EB%A7%A4%EC%8A%A4%ED%8B%B0%EC%A7%80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663824" y="5789414"/>
            <a:ext cx="3835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https://www.williams-sonoma.com/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797040" y="53277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https://www.sharewise.com/kr/company_infos/WilliamsSon/cash_flow</a:t>
            </a:r>
          </a:p>
        </p:txBody>
      </p:sp>
    </p:spTree>
    <p:extLst>
      <p:ext uri="{BB962C8B-B14F-4D97-AF65-F5344CB8AC3E}">
        <p14:creationId xmlns:p14="http://schemas.microsoft.com/office/powerpoint/2010/main" val="414448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51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05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14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4144" t="34766" r="17788" b="35609"/>
          <a:stretch/>
        </p:blipFill>
        <p:spPr>
          <a:xfrm>
            <a:off x="-3286569" y="-23187"/>
            <a:ext cx="3103690" cy="17273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브랜드</a:t>
            </a:r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96572" y="1943990"/>
            <a:ext cx="9959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masstige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대중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(Mass)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명품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(Prestige Product)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뜻하는 단어를 조합한 신조어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2965781" y="3026816"/>
            <a:ext cx="6306422" cy="2255458"/>
            <a:chOff x="3399145" y="3336292"/>
            <a:chExt cx="6159642" cy="2065006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3626043" y="5224193"/>
              <a:ext cx="57832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3619303" y="3422314"/>
              <a:ext cx="0" cy="18018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/>
            <p:cNvGrpSpPr/>
            <p:nvPr/>
          </p:nvGrpSpPr>
          <p:grpSpPr>
            <a:xfrm>
              <a:off x="5311004" y="3645235"/>
              <a:ext cx="2015329" cy="920854"/>
              <a:chOff x="5010504" y="3466546"/>
              <a:chExt cx="2331244" cy="1176589"/>
            </a:xfrm>
          </p:grpSpPr>
          <p:sp>
            <p:nvSpPr>
              <p:cNvPr id="12" name="타원 11"/>
              <p:cNvSpPr/>
              <p:nvPr/>
            </p:nvSpPr>
            <p:spPr>
              <a:xfrm>
                <a:off x="5010504" y="3466546"/>
                <a:ext cx="2331244" cy="117658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274911" y="3753534"/>
                <a:ext cx="1802433" cy="612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 err="1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매스티지</a:t>
                </a:r>
                <a:r>
                  <a:rPr lang="ko-KR" altLang="en-US" sz="14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브랜드</a:t>
                </a:r>
                <a:endParaRPr lang="en-US" altLang="ko-KR" sz="14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en-US" altLang="ko-KR" sz="14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en-US" altLang="ko-KR" sz="1400" dirty="0" err="1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Masstige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brand)</a:t>
                </a:r>
                <a:endPara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3854587" y="3422314"/>
              <a:ext cx="1423528" cy="792000"/>
              <a:chOff x="2343285" y="3028161"/>
              <a:chExt cx="2226314" cy="1079457"/>
            </a:xfrm>
          </p:grpSpPr>
          <p:sp>
            <p:nvSpPr>
              <p:cNvPr id="14" name="타원 13"/>
              <p:cNvSpPr/>
              <p:nvPr/>
            </p:nvSpPr>
            <p:spPr>
              <a:xfrm>
                <a:off x="2479606" y="3028161"/>
                <a:ext cx="1953676" cy="107945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343285" y="3329815"/>
                <a:ext cx="2226314" cy="499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일반 대중 제품</a:t>
                </a:r>
                <a:endParaRPr lang="en-US" altLang="ko-KR" sz="10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en-US" altLang="ko-KR" sz="10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(Conventional goods)</a:t>
                </a:r>
                <a:endParaRPr lang="ko-KR" altLang="en-US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7526391" y="4264247"/>
              <a:ext cx="1288879" cy="792478"/>
              <a:chOff x="7974721" y="4328161"/>
              <a:chExt cx="2318777" cy="1033738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8011705" y="4328161"/>
                <a:ext cx="2244815" cy="103373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974721" y="4610830"/>
                <a:ext cx="2318777" cy="496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5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유명 고급 브랜드</a:t>
                </a:r>
                <a:endParaRPr lang="en-US" altLang="ko-KR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en-US" altLang="ko-KR" sz="105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(Old luxury brand)</a:t>
                </a:r>
                <a:endParaRPr lang="ko-KR" altLang="en-US" sz="10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399145" y="3336292"/>
              <a:ext cx="511042" cy="61582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판매량</a:t>
              </a:r>
              <a:endPara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11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(volume)</a:t>
              </a:r>
              <a:endPara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471882" y="5006795"/>
              <a:ext cx="1086905" cy="394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상대적 가격</a:t>
              </a:r>
              <a:endPara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11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(relative price)</a:t>
              </a:r>
              <a:endPara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3569507" y="5438306"/>
            <a:ext cx="48093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상대적 가격과 판매량으로 살펴본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매스티지브랜드의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포지셔닝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22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971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5188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134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795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058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5158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140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92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920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01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41012" t="57165" r="13482" b="14196"/>
          <a:stretch/>
        </p:blipFill>
        <p:spPr>
          <a:xfrm>
            <a:off x="-2964877" y="1196039"/>
            <a:ext cx="2860705" cy="12875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214188" y="4926888"/>
            <a:ext cx="1763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브랜드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특성비교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브랜드</a:t>
            </a:r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097668"/>
              </p:ext>
            </p:extLst>
          </p:nvPr>
        </p:nvGraphicFramePr>
        <p:xfrm>
          <a:off x="2079617" y="2871475"/>
          <a:ext cx="7906212" cy="16764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976553">
                  <a:extLst>
                    <a:ext uri="{9D8B030D-6E8A-4147-A177-3AD203B41FA5}">
                      <a16:colId xmlns:a16="http://schemas.microsoft.com/office/drawing/2014/main" val="3668995431"/>
                    </a:ext>
                  </a:extLst>
                </a:gridCol>
                <a:gridCol w="1976553">
                  <a:extLst>
                    <a:ext uri="{9D8B030D-6E8A-4147-A177-3AD203B41FA5}">
                      <a16:colId xmlns:a16="http://schemas.microsoft.com/office/drawing/2014/main" val="4273198642"/>
                    </a:ext>
                  </a:extLst>
                </a:gridCol>
                <a:gridCol w="1976553">
                  <a:extLst>
                    <a:ext uri="{9D8B030D-6E8A-4147-A177-3AD203B41FA5}">
                      <a16:colId xmlns:a16="http://schemas.microsoft.com/office/drawing/2014/main" val="2213834756"/>
                    </a:ext>
                  </a:extLst>
                </a:gridCol>
                <a:gridCol w="1976553">
                  <a:extLst>
                    <a:ext uri="{9D8B030D-6E8A-4147-A177-3AD203B41FA5}">
                      <a16:colId xmlns:a16="http://schemas.microsoft.com/office/drawing/2014/main" val="2735721717"/>
                    </a:ext>
                  </a:extLst>
                </a:gridCol>
              </a:tblGrid>
              <a:tr h="20870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매스티지브랜드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일반 대중 제품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유명 고급 브랜드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22991"/>
                  </a:ext>
                </a:extLst>
              </a:tr>
              <a:tr h="208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수용성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감당할 수 있는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흔한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제한적인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414668"/>
                  </a:ext>
                </a:extLst>
              </a:tr>
              <a:tr h="208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가격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프리미엄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낮은가격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높은 가격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22766"/>
                  </a:ext>
                </a:extLst>
              </a:tr>
              <a:tr h="208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생산형태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대중적 장인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대량생산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수공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526032"/>
                  </a:ext>
                </a:extLst>
              </a:tr>
              <a:tr h="208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사회적기초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가치추구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순응자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엘리트주의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097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9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382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755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1924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7520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7238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208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267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523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500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9724" t="33048" r="13051" b="52026"/>
          <a:stretch/>
        </p:blipFill>
        <p:spPr>
          <a:xfrm>
            <a:off x="-5593302" y="1032148"/>
            <a:ext cx="5532342" cy="1250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브랜드</a:t>
            </a:r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2" name="다이어그램 41"/>
          <p:cNvGraphicFramePr/>
          <p:nvPr>
            <p:extLst>
              <p:ext uri="{D42A27DB-BD31-4B8C-83A1-F6EECF244321}">
                <p14:modId xmlns:p14="http://schemas.microsoft.com/office/powerpoint/2010/main" val="1084767396"/>
              </p:ext>
            </p:extLst>
          </p:nvPr>
        </p:nvGraphicFramePr>
        <p:xfrm>
          <a:off x="1424586" y="2541599"/>
          <a:ext cx="9342828" cy="2335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3" name="직사각형 42"/>
          <p:cNvSpPr/>
          <p:nvPr/>
        </p:nvSpPr>
        <p:spPr>
          <a:xfrm>
            <a:off x="4609054" y="5118854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대한 감성적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니즈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52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17800" y="2553392"/>
            <a:ext cx="48583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Williams </a:t>
            </a: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Sonoma</a:t>
            </a: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Crate &amp; </a:t>
            </a: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Barrel</a:t>
            </a: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The Conran Shop</a:t>
            </a:r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주방용품 브랜드 사례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0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17315" y="2253979"/>
            <a:ext cx="4558235" cy="1206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Williams Sonoma(WSM)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575" y="2431987"/>
            <a:ext cx="10184850" cy="266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6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7833" t="20068" r="30384" b="2622"/>
          <a:stretch/>
        </p:blipFill>
        <p:spPr>
          <a:xfrm>
            <a:off x="12774712" y="2954644"/>
            <a:ext cx="3570420" cy="23968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Williams Sonoma(WSM)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567888" y="1954161"/>
            <a:ext cx="7056225" cy="3624836"/>
            <a:chOff x="2072361" y="1923681"/>
            <a:chExt cx="7056225" cy="362483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l="8965" t="80693" r="31273" b="6107"/>
            <a:stretch/>
          </p:blipFill>
          <p:spPr>
            <a:xfrm>
              <a:off x="2072361" y="4821666"/>
              <a:ext cx="6134582" cy="72685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rcRect l="9237" t="30861" r="30883" b="26058"/>
            <a:stretch/>
          </p:blipFill>
          <p:spPr>
            <a:xfrm>
              <a:off x="2072361" y="1923681"/>
              <a:ext cx="7056225" cy="2723422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8750" t="20306" r="30513" b="12097"/>
          <a:stretch/>
        </p:blipFill>
        <p:spPr>
          <a:xfrm>
            <a:off x="12774712" y="134228"/>
            <a:ext cx="3863108" cy="230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5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Williams Sonoma(WSM)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9187" t="41237" r="31288" b="23651"/>
          <a:stretch/>
        </p:blipFill>
        <p:spPr>
          <a:xfrm>
            <a:off x="1196572" y="2306257"/>
            <a:ext cx="9519347" cy="301224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374246" y="2532216"/>
            <a:ext cx="3836555" cy="1734983"/>
            <a:chOff x="6374246" y="2532216"/>
            <a:chExt cx="3836555" cy="1734983"/>
          </a:xfrm>
        </p:grpSpPr>
        <p:sp>
          <p:nvSpPr>
            <p:cNvPr id="7" name="타원 6"/>
            <p:cNvSpPr/>
            <p:nvPr/>
          </p:nvSpPr>
          <p:spPr>
            <a:xfrm>
              <a:off x="6374246" y="2532216"/>
              <a:ext cx="1200034" cy="173498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9464041" y="3032760"/>
              <a:ext cx="746760" cy="123443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52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3714</TotalTime>
  <Words>2771</Words>
  <Application>Microsoft Office PowerPoint</Application>
  <PresentationFormat>와이드스크린</PresentationFormat>
  <Paragraphs>314</Paragraphs>
  <Slides>48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48</vt:i4>
      </vt:variant>
    </vt:vector>
  </HeadingPairs>
  <TitlesOfParts>
    <vt:vector size="60" baseType="lpstr">
      <vt:lpstr>Nanum Myeongjo</vt:lpstr>
      <vt:lpstr>나눔고딕</vt:lpstr>
      <vt:lpstr>맑은 고딕</vt:lpstr>
      <vt:lpstr>바탕체</vt:lpstr>
      <vt:lpstr>Arial</vt:lpstr>
      <vt:lpstr>Calibri</vt:lpstr>
      <vt:lpstr>Calibri Light</vt:lpstr>
      <vt:lpstr>Times New Roman</vt:lpstr>
      <vt:lpstr>Wingdings</vt:lpstr>
      <vt:lpstr>Wingdings 2</vt:lpstr>
      <vt:lpstr>HDOfficeLightV0</vt:lpstr>
      <vt:lpstr>추억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renz</dc:creator>
  <cp:lastModifiedBy>renz</cp:lastModifiedBy>
  <cp:revision>265</cp:revision>
  <dcterms:created xsi:type="dcterms:W3CDTF">2018-08-28T01:29:59Z</dcterms:created>
  <dcterms:modified xsi:type="dcterms:W3CDTF">2018-09-04T08:44:35Z</dcterms:modified>
</cp:coreProperties>
</file>